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mp4" ContentType="video/mp4"/>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3" r:id="rId1"/>
  </p:sldMasterIdLst>
  <p:notesMasterIdLst>
    <p:notesMasterId r:id="rId86"/>
  </p:notesMasterIdLst>
  <p:handoutMasterIdLst>
    <p:handoutMasterId r:id="rId87"/>
  </p:handoutMasterIdLst>
  <p:sldIdLst>
    <p:sldId id="1818" r:id="rId2"/>
    <p:sldId id="1673" r:id="rId3"/>
    <p:sldId id="1705" r:id="rId4"/>
    <p:sldId id="1653" r:id="rId5"/>
    <p:sldId id="1821" r:id="rId6"/>
    <p:sldId id="1706" r:id="rId7"/>
    <p:sldId id="1674" r:id="rId8"/>
    <p:sldId id="1675" r:id="rId9"/>
    <p:sldId id="1676" r:id="rId10"/>
    <p:sldId id="1678" r:id="rId11"/>
    <p:sldId id="1680" r:id="rId12"/>
    <p:sldId id="1681" r:id="rId13"/>
    <p:sldId id="1684" r:id="rId14"/>
    <p:sldId id="1683" r:id="rId15"/>
    <p:sldId id="1808" r:id="rId16"/>
    <p:sldId id="1685" r:id="rId17"/>
    <p:sldId id="1686" r:id="rId18"/>
    <p:sldId id="1687" r:id="rId19"/>
    <p:sldId id="1688" r:id="rId20"/>
    <p:sldId id="1690" r:id="rId21"/>
    <p:sldId id="1834" r:id="rId22"/>
    <p:sldId id="1828" r:id="rId23"/>
    <p:sldId id="1691" r:id="rId24"/>
    <p:sldId id="1825" r:id="rId25"/>
    <p:sldId id="1826" r:id="rId26"/>
    <p:sldId id="1827" r:id="rId27"/>
    <p:sldId id="1829" r:id="rId28"/>
    <p:sldId id="1830" r:id="rId29"/>
    <p:sldId id="1692" r:id="rId30"/>
    <p:sldId id="1695" r:id="rId31"/>
    <p:sldId id="1817" r:id="rId32"/>
    <p:sldId id="1711" r:id="rId33"/>
    <p:sldId id="1722" r:id="rId34"/>
    <p:sldId id="1812" r:id="rId35"/>
    <p:sldId id="1748" r:id="rId36"/>
    <p:sldId id="1800" r:id="rId37"/>
    <p:sldId id="1669" r:id="rId38"/>
    <p:sldId id="1831" r:id="rId39"/>
    <p:sldId id="1719" r:id="rId40"/>
    <p:sldId id="1804" r:id="rId41"/>
    <p:sldId id="1737" r:id="rId42"/>
    <p:sldId id="1736" r:id="rId43"/>
    <p:sldId id="1727" r:id="rId44"/>
    <p:sldId id="1741" r:id="rId45"/>
    <p:sldId id="1751" r:id="rId46"/>
    <p:sldId id="1813" r:id="rId47"/>
    <p:sldId id="1749" r:id="rId48"/>
    <p:sldId id="1750" r:id="rId49"/>
    <p:sldId id="1758" r:id="rId50"/>
    <p:sldId id="1759" r:id="rId51"/>
    <p:sldId id="1805" r:id="rId52"/>
    <p:sldId id="1822" r:id="rId53"/>
    <p:sldId id="1756" r:id="rId54"/>
    <p:sldId id="1807" r:id="rId55"/>
    <p:sldId id="1767" r:id="rId56"/>
    <p:sldId id="1806" r:id="rId57"/>
    <p:sldId id="1598" r:id="rId58"/>
    <p:sldId id="1833" r:id="rId59"/>
    <p:sldId id="1769" r:id="rId60"/>
    <p:sldId id="1835" r:id="rId61"/>
    <p:sldId id="1814" r:id="rId62"/>
    <p:sldId id="1605" r:id="rId63"/>
    <p:sldId id="1632" r:id="rId64"/>
    <p:sldId id="1592" r:id="rId65"/>
    <p:sldId id="1785" r:id="rId66"/>
    <p:sldId id="1617" r:id="rId67"/>
    <p:sldId id="1832" r:id="rId68"/>
    <p:sldId id="1823" r:id="rId69"/>
    <p:sldId id="1616" r:id="rId70"/>
    <p:sldId id="1791" r:id="rId71"/>
    <p:sldId id="1794" r:id="rId72"/>
    <p:sldId id="1793" r:id="rId73"/>
    <p:sldId id="1799" r:id="rId74"/>
    <p:sldId id="1625" r:id="rId75"/>
    <p:sldId id="1795" r:id="rId76"/>
    <p:sldId id="1797" r:id="rId77"/>
    <p:sldId id="1809" r:id="rId78"/>
    <p:sldId id="1789" r:id="rId79"/>
    <p:sldId id="1798" r:id="rId80"/>
    <p:sldId id="1546" r:id="rId81"/>
    <p:sldId id="1837" r:id="rId82"/>
    <p:sldId id="1836" r:id="rId83"/>
    <p:sldId id="1819" r:id="rId84"/>
    <p:sldId id="1820" r:id="rId85"/>
  </p:sldIdLst>
  <p:sldSz cx="9144000" cy="6858000" type="screen4x3"/>
  <p:notesSz cx="7072313" cy="9043988"/>
  <p:defaultTextStyle>
    <a:defPPr>
      <a:defRPr lang="en-US"/>
    </a:defPPr>
    <a:lvl1pPr algn="l" rtl="0" fontAlgn="base">
      <a:spcBef>
        <a:spcPct val="0"/>
      </a:spcBef>
      <a:spcAft>
        <a:spcPct val="0"/>
      </a:spcAft>
      <a:defRPr sz="4000" b="1" kern="1200">
        <a:solidFill>
          <a:srgbClr val="E6FFFF"/>
        </a:solidFill>
        <a:latin typeface="Arial" charset="0"/>
        <a:ea typeface="ＭＳ Ｐゴシック" charset="0"/>
        <a:cs typeface="ＭＳ Ｐゴシック" charset="0"/>
      </a:defRPr>
    </a:lvl1pPr>
    <a:lvl2pPr marL="457200" algn="l" rtl="0" fontAlgn="base">
      <a:spcBef>
        <a:spcPct val="0"/>
      </a:spcBef>
      <a:spcAft>
        <a:spcPct val="0"/>
      </a:spcAft>
      <a:defRPr sz="4000" b="1" kern="1200">
        <a:solidFill>
          <a:srgbClr val="E6FFFF"/>
        </a:solidFill>
        <a:latin typeface="Arial" charset="0"/>
        <a:ea typeface="ＭＳ Ｐゴシック" charset="0"/>
        <a:cs typeface="ＭＳ Ｐゴシック" charset="0"/>
      </a:defRPr>
    </a:lvl2pPr>
    <a:lvl3pPr marL="914400" algn="l" rtl="0" fontAlgn="base">
      <a:spcBef>
        <a:spcPct val="0"/>
      </a:spcBef>
      <a:spcAft>
        <a:spcPct val="0"/>
      </a:spcAft>
      <a:defRPr sz="4000" b="1" kern="1200">
        <a:solidFill>
          <a:srgbClr val="E6FFFF"/>
        </a:solidFill>
        <a:latin typeface="Arial" charset="0"/>
        <a:ea typeface="ＭＳ Ｐゴシック" charset="0"/>
        <a:cs typeface="ＭＳ Ｐゴシック" charset="0"/>
      </a:defRPr>
    </a:lvl3pPr>
    <a:lvl4pPr marL="1371600" algn="l" rtl="0" fontAlgn="base">
      <a:spcBef>
        <a:spcPct val="0"/>
      </a:spcBef>
      <a:spcAft>
        <a:spcPct val="0"/>
      </a:spcAft>
      <a:defRPr sz="4000" b="1" kern="1200">
        <a:solidFill>
          <a:srgbClr val="E6FFFF"/>
        </a:solidFill>
        <a:latin typeface="Arial" charset="0"/>
        <a:ea typeface="ＭＳ Ｐゴシック" charset="0"/>
        <a:cs typeface="ＭＳ Ｐゴシック" charset="0"/>
      </a:defRPr>
    </a:lvl4pPr>
    <a:lvl5pPr marL="1828800" algn="l" rtl="0" fontAlgn="base">
      <a:spcBef>
        <a:spcPct val="0"/>
      </a:spcBef>
      <a:spcAft>
        <a:spcPct val="0"/>
      </a:spcAft>
      <a:defRPr sz="4000" b="1" kern="1200">
        <a:solidFill>
          <a:srgbClr val="E6FFFF"/>
        </a:solidFill>
        <a:latin typeface="Arial" charset="0"/>
        <a:ea typeface="ＭＳ Ｐゴシック" charset="0"/>
        <a:cs typeface="ＭＳ Ｐゴシック" charset="0"/>
      </a:defRPr>
    </a:lvl5pPr>
    <a:lvl6pPr marL="2286000" algn="l" defTabSz="457200" rtl="0" eaLnBrk="1" latinLnBrk="0" hangingPunct="1">
      <a:defRPr sz="4000" b="1" kern="1200">
        <a:solidFill>
          <a:srgbClr val="E6FFFF"/>
        </a:solidFill>
        <a:latin typeface="Arial" charset="0"/>
        <a:ea typeface="ＭＳ Ｐゴシック" charset="0"/>
        <a:cs typeface="ＭＳ Ｐゴシック" charset="0"/>
      </a:defRPr>
    </a:lvl6pPr>
    <a:lvl7pPr marL="2743200" algn="l" defTabSz="457200" rtl="0" eaLnBrk="1" latinLnBrk="0" hangingPunct="1">
      <a:defRPr sz="4000" b="1" kern="1200">
        <a:solidFill>
          <a:srgbClr val="E6FFFF"/>
        </a:solidFill>
        <a:latin typeface="Arial" charset="0"/>
        <a:ea typeface="ＭＳ Ｐゴシック" charset="0"/>
        <a:cs typeface="ＭＳ Ｐゴシック" charset="0"/>
      </a:defRPr>
    </a:lvl7pPr>
    <a:lvl8pPr marL="3200400" algn="l" defTabSz="457200" rtl="0" eaLnBrk="1" latinLnBrk="0" hangingPunct="1">
      <a:defRPr sz="4000" b="1" kern="1200">
        <a:solidFill>
          <a:srgbClr val="E6FFFF"/>
        </a:solidFill>
        <a:latin typeface="Arial" charset="0"/>
        <a:ea typeface="ＭＳ Ｐゴシック" charset="0"/>
        <a:cs typeface="ＭＳ Ｐゴシック" charset="0"/>
      </a:defRPr>
    </a:lvl8pPr>
    <a:lvl9pPr marL="3657600" algn="l" defTabSz="457200" rtl="0" eaLnBrk="1" latinLnBrk="0" hangingPunct="1">
      <a:defRPr sz="4000" b="1" kern="1200">
        <a:solidFill>
          <a:srgbClr val="E6FFFF"/>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593">
          <p15:clr>
            <a:srgbClr val="A4A3A4"/>
          </p15:clr>
        </p15:guide>
        <p15:guide id="2" orient="horz" pos="2771">
          <p15:clr>
            <a:srgbClr val="A4A3A4"/>
          </p15:clr>
        </p15:guide>
        <p15:guide id="3" orient="horz" pos="2331">
          <p15:clr>
            <a:srgbClr val="A4A3A4"/>
          </p15:clr>
        </p15:guide>
        <p15:guide id="4" pos="4416">
          <p15:clr>
            <a:srgbClr val="A4A3A4"/>
          </p15:clr>
        </p15:guide>
        <p15:guide id="5" pos="5505">
          <p15:clr>
            <a:srgbClr val="A4A3A4"/>
          </p15:clr>
        </p15:guide>
        <p15:guide id="6" pos="2986">
          <p15:clr>
            <a:srgbClr val="A4A3A4"/>
          </p15:clr>
        </p15:guide>
        <p15:guide id="7" pos="697">
          <p15:clr>
            <a:srgbClr val="A4A3A4"/>
          </p15:clr>
        </p15:guide>
        <p15:guide id="8" pos="444">
          <p15:clr>
            <a:srgbClr val="A4A3A4"/>
          </p15:clr>
        </p15:guide>
        <p15:guide id="9" pos="311">
          <p15:clr>
            <a:srgbClr val="A4A3A4"/>
          </p15:clr>
        </p15:guide>
      </p15:sldGuideLst>
    </p:ext>
    <p:ext uri="{2D200454-40CA-4A62-9FC3-DE9A4176ACB9}">
      <p15:notesGuideLst xmlns:p15="http://schemas.microsoft.com/office/powerpoint/2012/main">
        <p15:guide id="1" orient="horz" pos="2848">
          <p15:clr>
            <a:srgbClr val="A4A3A4"/>
          </p15:clr>
        </p15:guide>
        <p15:guide id="2" pos="22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63939"/>
    <a:srgbClr val="063737"/>
    <a:srgbClr val="FFFFFF"/>
    <a:srgbClr val="1EE808"/>
    <a:srgbClr val="20628F"/>
    <a:srgbClr val="1A4867"/>
    <a:srgbClr val="000062"/>
    <a:srgbClr val="0000DA"/>
    <a:srgbClr val="000058"/>
    <a:srgbClr val="00008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68" autoAdjust="0"/>
    <p:restoredTop sz="92012" autoAdjust="0"/>
  </p:normalViewPr>
  <p:slideViewPr>
    <p:cSldViewPr snapToGrid="0" snapToObjects="1">
      <p:cViewPr>
        <p:scale>
          <a:sx n="100" d="100"/>
          <a:sy n="100" d="100"/>
        </p:scale>
        <p:origin x="472" y="232"/>
      </p:cViewPr>
      <p:guideLst>
        <p:guide orient="horz" pos="2593"/>
        <p:guide orient="horz" pos="2771"/>
        <p:guide orient="horz" pos="2331"/>
        <p:guide pos="4416"/>
        <p:guide pos="5505"/>
        <p:guide pos="2986"/>
        <p:guide pos="697"/>
        <p:guide pos="444"/>
        <p:guide pos="311"/>
      </p:guideLst>
    </p:cSldViewPr>
  </p:slideViewPr>
  <p:outlineViewPr>
    <p:cViewPr>
      <p:scale>
        <a:sx n="33" d="100"/>
        <a:sy n="33" d="100"/>
      </p:scale>
      <p:origin x="0" y="25048"/>
    </p:cViewPr>
  </p:outlineViewPr>
  <p:notesTextViewPr>
    <p:cViewPr>
      <p:scale>
        <a:sx n="100" d="100"/>
        <a:sy n="100" d="100"/>
      </p:scale>
      <p:origin x="0" y="0"/>
    </p:cViewPr>
  </p:notesTextViewPr>
  <p:sorterViewPr>
    <p:cViewPr>
      <p:scale>
        <a:sx n="90" d="100"/>
        <a:sy n="90" d="100"/>
      </p:scale>
      <p:origin x="0" y="0"/>
    </p:cViewPr>
  </p:sorterViewPr>
  <p:notesViewPr>
    <p:cSldViewPr snapToGrid="0" snapToObjects="1">
      <p:cViewPr varScale="1">
        <p:scale>
          <a:sx n="48" d="100"/>
          <a:sy n="48" d="100"/>
        </p:scale>
        <p:origin x="-1872" y="-84"/>
      </p:cViewPr>
      <p:guideLst>
        <p:guide orient="horz" pos="2848"/>
        <p:guide pos="2227"/>
      </p:guideLst>
    </p:cSldViewPr>
  </p:notesViewPr>
  <p:gridSpacing cx="36004" cy="36004"/>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theme" Target="theme/theme1.xml"/><Relationship Id="rId9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notesMaster" Target="notesMasters/notesMaster1.xml"/><Relationship Id="rId87" Type="http://schemas.openxmlformats.org/officeDocument/2006/relationships/handoutMaster" Target="handoutMasters/handoutMaster1.xml"/><Relationship Id="rId88" Type="http://schemas.openxmlformats.org/officeDocument/2006/relationships/presProps" Target="presProps.xml"/><Relationship Id="rId8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private:var:folders:93:_z9mnx5910ld3h_ccd82lgy40000gn:T:TemporaryItems:Outlook%20Temp:HALE%20impact%20of%20PISA%20analysis%20(Apr%20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GB" sz="1400" dirty="0"/>
              <a:t>Australian and</a:t>
            </a:r>
            <a:r>
              <a:rPr lang="en-GB" sz="1400" baseline="0" dirty="0"/>
              <a:t> Canadian PISA reading scores </a:t>
            </a:r>
            <a:endParaRPr lang="en-GB" sz="1400" dirty="0"/>
          </a:p>
        </c:rich>
      </c:tx>
      <c:layout/>
      <c:overlay val="0"/>
    </c:title>
    <c:autoTitleDeleted val="0"/>
    <c:plotArea>
      <c:layout/>
      <c:lineChart>
        <c:grouping val="standard"/>
        <c:varyColors val="0"/>
        <c:ser>
          <c:idx val="0"/>
          <c:order val="0"/>
          <c:tx>
            <c:v>Australia</c:v>
          </c:tx>
          <c:marker>
            <c:symbol val="none"/>
          </c:marker>
          <c:cat>
            <c:numRef>
              <c:f>'PISA scores'!$A$2:$A$7</c:f>
              <c:numCache>
                <c:formatCode>0</c:formatCode>
                <c:ptCount val="6"/>
                <c:pt idx="0">
                  <c:v>2000.0</c:v>
                </c:pt>
                <c:pt idx="1">
                  <c:v>2003.0</c:v>
                </c:pt>
                <c:pt idx="2">
                  <c:v>2006.0</c:v>
                </c:pt>
                <c:pt idx="3">
                  <c:v>2009.0</c:v>
                </c:pt>
                <c:pt idx="4">
                  <c:v>2012.0</c:v>
                </c:pt>
                <c:pt idx="5">
                  <c:v>2015.0</c:v>
                </c:pt>
              </c:numCache>
            </c:numRef>
          </c:cat>
          <c:val>
            <c:numRef>
              <c:f>'PISA scores'!$B$2:$B$7</c:f>
              <c:numCache>
                <c:formatCode>0.0</c:formatCode>
                <c:ptCount val="6"/>
                <c:pt idx="0">
                  <c:v>528.0</c:v>
                </c:pt>
                <c:pt idx="1">
                  <c:v>525.0</c:v>
                </c:pt>
                <c:pt idx="2">
                  <c:v>513.0</c:v>
                </c:pt>
                <c:pt idx="3">
                  <c:v>515.0</c:v>
                </c:pt>
                <c:pt idx="4">
                  <c:v>512.0</c:v>
                </c:pt>
                <c:pt idx="5">
                  <c:v>503.0</c:v>
                </c:pt>
              </c:numCache>
            </c:numRef>
          </c:val>
          <c:smooth val="0"/>
        </c:ser>
        <c:ser>
          <c:idx val="1"/>
          <c:order val="1"/>
          <c:tx>
            <c:v>Canada</c:v>
          </c:tx>
          <c:marker>
            <c:symbol val="none"/>
          </c:marker>
          <c:cat>
            <c:numRef>
              <c:f>'PISA scores'!$A$2:$A$7</c:f>
              <c:numCache>
                <c:formatCode>0</c:formatCode>
                <c:ptCount val="6"/>
                <c:pt idx="0">
                  <c:v>2000.0</c:v>
                </c:pt>
                <c:pt idx="1">
                  <c:v>2003.0</c:v>
                </c:pt>
                <c:pt idx="2">
                  <c:v>2006.0</c:v>
                </c:pt>
                <c:pt idx="3">
                  <c:v>2009.0</c:v>
                </c:pt>
                <c:pt idx="4">
                  <c:v>2012.0</c:v>
                </c:pt>
                <c:pt idx="5">
                  <c:v>2015.0</c:v>
                </c:pt>
              </c:numCache>
            </c:numRef>
          </c:cat>
          <c:val>
            <c:numRef>
              <c:f>'PISA scores'!$C$2:$C$7</c:f>
              <c:numCache>
                <c:formatCode>0.0</c:formatCode>
                <c:ptCount val="6"/>
                <c:pt idx="0">
                  <c:v>534.0</c:v>
                </c:pt>
                <c:pt idx="1">
                  <c:v>528.0</c:v>
                </c:pt>
                <c:pt idx="2">
                  <c:v>527.0</c:v>
                </c:pt>
                <c:pt idx="3">
                  <c:v>524.0</c:v>
                </c:pt>
                <c:pt idx="4">
                  <c:v>523.0</c:v>
                </c:pt>
                <c:pt idx="5">
                  <c:v>527.0</c:v>
                </c:pt>
              </c:numCache>
            </c:numRef>
          </c:val>
          <c:smooth val="0"/>
        </c:ser>
        <c:dLbls>
          <c:showLegendKey val="0"/>
          <c:showVal val="0"/>
          <c:showCatName val="0"/>
          <c:showSerName val="0"/>
          <c:showPercent val="0"/>
          <c:showBubbleSize val="0"/>
        </c:dLbls>
        <c:smooth val="0"/>
        <c:axId val="-2069047840"/>
        <c:axId val="-2069322896"/>
      </c:lineChart>
      <c:catAx>
        <c:axId val="-2069047840"/>
        <c:scaling>
          <c:orientation val="minMax"/>
        </c:scaling>
        <c:delete val="0"/>
        <c:axPos val="b"/>
        <c:numFmt formatCode="0" sourceLinked="1"/>
        <c:majorTickMark val="out"/>
        <c:minorTickMark val="none"/>
        <c:tickLblPos val="nextTo"/>
        <c:crossAx val="-2069322896"/>
        <c:crosses val="autoZero"/>
        <c:auto val="1"/>
        <c:lblAlgn val="ctr"/>
        <c:lblOffset val="100"/>
        <c:noMultiLvlLbl val="0"/>
      </c:catAx>
      <c:valAx>
        <c:axId val="-2069322896"/>
        <c:scaling>
          <c:orientation val="minMax"/>
          <c:max val="540.0"/>
          <c:min val="500.0"/>
        </c:scaling>
        <c:delete val="0"/>
        <c:axPos val="l"/>
        <c:majorGridlines/>
        <c:title>
          <c:tx>
            <c:rich>
              <a:bodyPr rot="-5400000" vert="horz"/>
              <a:lstStyle/>
              <a:p>
                <a:pPr>
                  <a:defRPr/>
                </a:pPr>
                <a:r>
                  <a:rPr lang="en-GB" dirty="0"/>
                  <a:t>Score</a:t>
                </a:r>
              </a:p>
            </c:rich>
          </c:tx>
          <c:layout>
            <c:manualLayout>
              <c:xMode val="edge"/>
              <c:yMode val="edge"/>
              <c:x val="0.0194444444444444"/>
              <c:y val="0.340569043452902"/>
            </c:manualLayout>
          </c:layout>
          <c:overlay val="0"/>
        </c:title>
        <c:numFmt formatCode="0" sourceLinked="0"/>
        <c:majorTickMark val="out"/>
        <c:minorTickMark val="none"/>
        <c:tickLblPos val="nextTo"/>
        <c:crossAx val="-2069047840"/>
        <c:crosses val="autoZero"/>
        <c:crossBetween val="between"/>
      </c:valAx>
    </c:plotArea>
    <c:legend>
      <c:legendPos val="b"/>
      <c:layout>
        <c:manualLayout>
          <c:xMode val="edge"/>
          <c:yMode val="edge"/>
          <c:x val="0.415300546448087"/>
          <c:y val="0.203933766426709"/>
          <c:w val="0.533051360383231"/>
          <c:h val="0.0653629745681447"/>
        </c:manualLayout>
      </c:layout>
      <c:overlay val="0"/>
    </c:legend>
    <c:plotVisOnly val="1"/>
    <c:dispBlanksAs val="gap"/>
    <c:showDLblsOverMax val="0"/>
  </c:chart>
  <c:spPr>
    <a:ln w="85725" cmpd="thickThin">
      <a:solidFill>
        <a:schemeClr val="bg1"/>
      </a:solid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1026"/>
          <p:cNvSpPr>
            <a:spLocks noGrp="1" noChangeArrowheads="1"/>
          </p:cNvSpPr>
          <p:nvPr>
            <p:ph type="hdr" sz="quarter"/>
          </p:nvPr>
        </p:nvSpPr>
        <p:spPr bwMode="auto">
          <a:xfrm>
            <a:off x="0" y="0"/>
            <a:ext cx="3067050" cy="476250"/>
          </a:xfrm>
          <a:prstGeom prst="rect">
            <a:avLst/>
          </a:prstGeom>
          <a:noFill/>
          <a:ln w="12700">
            <a:noFill/>
            <a:miter lim="800000"/>
            <a:headEnd type="none" w="sm" len="sm"/>
            <a:tailEnd type="none" w="sm" len="sm"/>
          </a:ln>
          <a:effectLst/>
        </p:spPr>
        <p:txBody>
          <a:bodyPr vert="horz" wrap="square" lIns="86871" tIns="43436" rIns="86871" bIns="43436" numCol="1" anchor="t" anchorCtr="0" compatLnSpc="1">
            <a:prstTxWarp prst="textNoShape">
              <a:avLst/>
            </a:prstTxWarp>
          </a:bodyPr>
          <a:lstStyle>
            <a:lvl1pPr defTabSz="869950" eaLnBrk="0" hangingPunct="0">
              <a:defRPr sz="1200" b="0">
                <a:solidFill>
                  <a:schemeClr val="tx1"/>
                </a:solidFill>
                <a:latin typeface="Times New Roman" pitchFamily="18" charset="0"/>
                <a:ea typeface="+mn-ea"/>
                <a:cs typeface="+mn-cs"/>
              </a:defRPr>
            </a:lvl1pPr>
          </a:lstStyle>
          <a:p>
            <a:pPr>
              <a:defRPr/>
            </a:pPr>
            <a:endParaRPr lang="en-US" dirty="0"/>
          </a:p>
        </p:txBody>
      </p:sp>
      <p:sp>
        <p:nvSpPr>
          <p:cNvPr id="54275" name="Rectangle 1027"/>
          <p:cNvSpPr>
            <a:spLocks noGrp="1" noChangeArrowheads="1"/>
          </p:cNvSpPr>
          <p:nvPr>
            <p:ph type="dt" sz="quarter" idx="1"/>
          </p:nvPr>
        </p:nvSpPr>
        <p:spPr bwMode="auto">
          <a:xfrm>
            <a:off x="4005263" y="0"/>
            <a:ext cx="3067050" cy="476250"/>
          </a:xfrm>
          <a:prstGeom prst="rect">
            <a:avLst/>
          </a:prstGeom>
          <a:noFill/>
          <a:ln w="12700">
            <a:noFill/>
            <a:miter lim="800000"/>
            <a:headEnd type="none" w="sm" len="sm"/>
            <a:tailEnd type="none" w="sm" len="sm"/>
          </a:ln>
          <a:effectLst/>
        </p:spPr>
        <p:txBody>
          <a:bodyPr vert="horz" wrap="square" lIns="86871" tIns="43436" rIns="86871" bIns="43436" numCol="1" anchor="t" anchorCtr="0" compatLnSpc="1">
            <a:prstTxWarp prst="textNoShape">
              <a:avLst/>
            </a:prstTxWarp>
          </a:bodyPr>
          <a:lstStyle>
            <a:lvl1pPr algn="r" defTabSz="869950" eaLnBrk="0" hangingPunct="0">
              <a:defRPr sz="1200" b="0">
                <a:solidFill>
                  <a:schemeClr val="tx1"/>
                </a:solidFill>
                <a:latin typeface="Times New Roman" pitchFamily="18" charset="0"/>
                <a:ea typeface="+mn-ea"/>
                <a:cs typeface="+mn-cs"/>
              </a:defRPr>
            </a:lvl1pPr>
          </a:lstStyle>
          <a:p>
            <a:pPr>
              <a:defRPr/>
            </a:pPr>
            <a:endParaRPr lang="en-US" dirty="0"/>
          </a:p>
        </p:txBody>
      </p:sp>
      <p:sp>
        <p:nvSpPr>
          <p:cNvPr id="54276" name="Rectangle 1028"/>
          <p:cNvSpPr>
            <a:spLocks noGrp="1" noChangeArrowheads="1"/>
          </p:cNvSpPr>
          <p:nvPr>
            <p:ph type="ftr" sz="quarter" idx="2"/>
          </p:nvPr>
        </p:nvSpPr>
        <p:spPr bwMode="auto">
          <a:xfrm>
            <a:off x="0" y="8567738"/>
            <a:ext cx="3067050" cy="476250"/>
          </a:xfrm>
          <a:prstGeom prst="rect">
            <a:avLst/>
          </a:prstGeom>
          <a:noFill/>
          <a:ln w="12700">
            <a:noFill/>
            <a:miter lim="800000"/>
            <a:headEnd type="none" w="sm" len="sm"/>
            <a:tailEnd type="none" w="sm" len="sm"/>
          </a:ln>
          <a:effectLst/>
        </p:spPr>
        <p:txBody>
          <a:bodyPr vert="horz" wrap="square" lIns="86871" tIns="43436" rIns="86871" bIns="43436" numCol="1" anchor="b" anchorCtr="0" compatLnSpc="1">
            <a:prstTxWarp prst="textNoShape">
              <a:avLst/>
            </a:prstTxWarp>
          </a:bodyPr>
          <a:lstStyle>
            <a:lvl1pPr defTabSz="869950" eaLnBrk="0" hangingPunct="0">
              <a:defRPr sz="1200" b="0">
                <a:solidFill>
                  <a:schemeClr val="tx1"/>
                </a:solidFill>
                <a:latin typeface="Times New Roman" pitchFamily="18" charset="0"/>
                <a:ea typeface="+mn-ea"/>
                <a:cs typeface="+mn-cs"/>
              </a:defRPr>
            </a:lvl1pPr>
          </a:lstStyle>
          <a:p>
            <a:pPr>
              <a:defRPr/>
            </a:pPr>
            <a:endParaRPr lang="en-US" dirty="0"/>
          </a:p>
        </p:txBody>
      </p:sp>
      <p:sp>
        <p:nvSpPr>
          <p:cNvPr id="54277" name="Rectangle 1029"/>
          <p:cNvSpPr>
            <a:spLocks noGrp="1" noChangeArrowheads="1"/>
          </p:cNvSpPr>
          <p:nvPr>
            <p:ph type="sldNum" sz="quarter" idx="3"/>
          </p:nvPr>
        </p:nvSpPr>
        <p:spPr bwMode="auto">
          <a:xfrm>
            <a:off x="4005263" y="8567738"/>
            <a:ext cx="3067050" cy="476250"/>
          </a:xfrm>
          <a:prstGeom prst="rect">
            <a:avLst/>
          </a:prstGeom>
          <a:noFill/>
          <a:ln w="12700">
            <a:noFill/>
            <a:miter lim="800000"/>
            <a:headEnd type="none" w="sm" len="sm"/>
            <a:tailEnd type="none" w="sm" len="sm"/>
          </a:ln>
          <a:effectLst/>
        </p:spPr>
        <p:txBody>
          <a:bodyPr vert="horz" wrap="square" lIns="86871" tIns="43436" rIns="86871" bIns="43436" numCol="1" anchor="b" anchorCtr="0" compatLnSpc="1">
            <a:prstTxWarp prst="textNoShape">
              <a:avLst/>
            </a:prstTxWarp>
          </a:bodyPr>
          <a:lstStyle>
            <a:lvl1pPr algn="r" defTabSz="869950" eaLnBrk="0" hangingPunct="0">
              <a:defRPr sz="1200" b="0">
                <a:solidFill>
                  <a:schemeClr val="tx1"/>
                </a:solidFill>
                <a:latin typeface="Times New Roman" charset="0"/>
                <a:cs typeface="+mn-cs"/>
              </a:defRPr>
            </a:lvl1pPr>
          </a:lstStyle>
          <a:p>
            <a:pPr>
              <a:defRPr/>
            </a:pPr>
            <a:fld id="{EDE396E7-9182-5749-9969-05BA542A4517}" type="slidenum">
              <a:rPr lang="en-US"/>
              <a:pPr>
                <a:defRPr/>
              </a:pPr>
              <a:t>‹#›</a:t>
            </a:fld>
            <a:endParaRPr lang="en-US" dirty="0"/>
          </a:p>
        </p:txBody>
      </p:sp>
    </p:spTree>
    <p:extLst>
      <p:ext uri="{BB962C8B-B14F-4D97-AF65-F5344CB8AC3E}">
        <p14:creationId xmlns:p14="http://schemas.microsoft.com/office/powerpoint/2010/main" val="21994094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3067050" cy="454025"/>
          </a:xfrm>
          <a:prstGeom prst="rect">
            <a:avLst/>
          </a:prstGeom>
          <a:noFill/>
          <a:ln w="12700">
            <a:noFill/>
            <a:miter lim="800000"/>
            <a:headEnd type="none" w="sm" len="sm"/>
            <a:tailEnd type="none" w="sm" len="sm"/>
          </a:ln>
          <a:effectLst/>
        </p:spPr>
        <p:txBody>
          <a:bodyPr vert="horz" wrap="square" lIns="86871" tIns="43436" rIns="86871" bIns="43436" numCol="1" anchor="t" anchorCtr="0" compatLnSpc="1">
            <a:prstTxWarp prst="textNoShape">
              <a:avLst/>
            </a:prstTxWarp>
          </a:bodyPr>
          <a:lstStyle>
            <a:lvl1pPr defTabSz="869950" eaLnBrk="0" hangingPunct="0">
              <a:defRPr sz="1200" b="0">
                <a:solidFill>
                  <a:schemeClr val="tx1"/>
                </a:solidFill>
                <a:latin typeface="Times New Roman" pitchFamily="18" charset="0"/>
                <a:ea typeface="+mn-ea"/>
                <a:cs typeface="+mn-cs"/>
              </a:defRPr>
            </a:lvl1pPr>
          </a:lstStyle>
          <a:p>
            <a:pPr>
              <a:defRPr/>
            </a:pPr>
            <a:endParaRPr lang="en-US" dirty="0"/>
          </a:p>
        </p:txBody>
      </p:sp>
      <p:sp>
        <p:nvSpPr>
          <p:cNvPr id="48131" name="Rectangle 3"/>
          <p:cNvSpPr>
            <a:spLocks noGrp="1" noChangeArrowheads="1"/>
          </p:cNvSpPr>
          <p:nvPr>
            <p:ph type="dt" idx="1"/>
          </p:nvPr>
        </p:nvSpPr>
        <p:spPr bwMode="auto">
          <a:xfrm>
            <a:off x="4005263" y="0"/>
            <a:ext cx="3067050" cy="454025"/>
          </a:xfrm>
          <a:prstGeom prst="rect">
            <a:avLst/>
          </a:prstGeom>
          <a:noFill/>
          <a:ln w="12700">
            <a:noFill/>
            <a:miter lim="800000"/>
            <a:headEnd type="none" w="sm" len="sm"/>
            <a:tailEnd type="none" w="sm" len="sm"/>
          </a:ln>
          <a:effectLst/>
        </p:spPr>
        <p:txBody>
          <a:bodyPr vert="horz" wrap="square" lIns="86871" tIns="43436" rIns="86871" bIns="43436" numCol="1" anchor="t" anchorCtr="0" compatLnSpc="1">
            <a:prstTxWarp prst="textNoShape">
              <a:avLst/>
            </a:prstTxWarp>
          </a:bodyPr>
          <a:lstStyle>
            <a:lvl1pPr algn="r" defTabSz="869950" eaLnBrk="0" hangingPunct="0">
              <a:defRPr sz="1200" b="0">
                <a:solidFill>
                  <a:schemeClr val="tx1"/>
                </a:solidFill>
                <a:latin typeface="Times New Roman" pitchFamily="18" charset="0"/>
                <a:ea typeface="+mn-ea"/>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273175" y="676275"/>
            <a:ext cx="4524375" cy="3392488"/>
          </a:xfrm>
          <a:prstGeom prst="rect">
            <a:avLst/>
          </a:prstGeom>
          <a:noFill/>
          <a:ln w="9525">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48133" name="Rectangle 5"/>
          <p:cNvSpPr>
            <a:spLocks noGrp="1" noChangeArrowheads="1"/>
          </p:cNvSpPr>
          <p:nvPr>
            <p:ph type="body" sz="quarter" idx="3"/>
          </p:nvPr>
        </p:nvSpPr>
        <p:spPr bwMode="auto">
          <a:xfrm>
            <a:off x="942975" y="4295775"/>
            <a:ext cx="5186363" cy="4071938"/>
          </a:xfrm>
          <a:prstGeom prst="rect">
            <a:avLst/>
          </a:prstGeom>
          <a:noFill/>
          <a:ln w="12700">
            <a:noFill/>
            <a:miter lim="800000"/>
            <a:headEnd type="none" w="sm" len="sm"/>
            <a:tailEnd type="none" w="sm" len="sm"/>
          </a:ln>
          <a:effectLst/>
        </p:spPr>
        <p:txBody>
          <a:bodyPr vert="horz" wrap="square" lIns="86871" tIns="43436" rIns="86871" bIns="4343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8134" name="Rectangle 6"/>
          <p:cNvSpPr>
            <a:spLocks noGrp="1" noChangeArrowheads="1"/>
          </p:cNvSpPr>
          <p:nvPr>
            <p:ph type="ftr" sz="quarter" idx="4"/>
          </p:nvPr>
        </p:nvSpPr>
        <p:spPr bwMode="auto">
          <a:xfrm>
            <a:off x="0" y="8589963"/>
            <a:ext cx="3067050" cy="454025"/>
          </a:xfrm>
          <a:prstGeom prst="rect">
            <a:avLst/>
          </a:prstGeom>
          <a:noFill/>
          <a:ln w="12700">
            <a:noFill/>
            <a:miter lim="800000"/>
            <a:headEnd type="none" w="sm" len="sm"/>
            <a:tailEnd type="none" w="sm" len="sm"/>
          </a:ln>
          <a:effectLst/>
        </p:spPr>
        <p:txBody>
          <a:bodyPr vert="horz" wrap="square" lIns="86871" tIns="43436" rIns="86871" bIns="43436" numCol="1" anchor="b" anchorCtr="0" compatLnSpc="1">
            <a:prstTxWarp prst="textNoShape">
              <a:avLst/>
            </a:prstTxWarp>
          </a:bodyPr>
          <a:lstStyle>
            <a:lvl1pPr defTabSz="869950" eaLnBrk="0" hangingPunct="0">
              <a:defRPr sz="1200" b="0">
                <a:solidFill>
                  <a:schemeClr val="tx1"/>
                </a:solidFill>
                <a:latin typeface="Times New Roman" pitchFamily="18" charset="0"/>
                <a:ea typeface="+mn-ea"/>
                <a:cs typeface="+mn-cs"/>
              </a:defRPr>
            </a:lvl1pPr>
          </a:lstStyle>
          <a:p>
            <a:pPr>
              <a:defRPr/>
            </a:pPr>
            <a:endParaRPr lang="en-US" dirty="0"/>
          </a:p>
        </p:txBody>
      </p:sp>
      <p:sp>
        <p:nvSpPr>
          <p:cNvPr id="48135" name="Rectangle 7"/>
          <p:cNvSpPr>
            <a:spLocks noGrp="1" noChangeArrowheads="1"/>
          </p:cNvSpPr>
          <p:nvPr>
            <p:ph type="sldNum" sz="quarter" idx="5"/>
          </p:nvPr>
        </p:nvSpPr>
        <p:spPr bwMode="auto">
          <a:xfrm>
            <a:off x="4005263" y="8589963"/>
            <a:ext cx="3067050" cy="454025"/>
          </a:xfrm>
          <a:prstGeom prst="rect">
            <a:avLst/>
          </a:prstGeom>
          <a:noFill/>
          <a:ln w="12700">
            <a:noFill/>
            <a:miter lim="800000"/>
            <a:headEnd type="none" w="sm" len="sm"/>
            <a:tailEnd type="none" w="sm" len="sm"/>
          </a:ln>
          <a:effectLst/>
        </p:spPr>
        <p:txBody>
          <a:bodyPr vert="horz" wrap="square" lIns="86871" tIns="43436" rIns="86871" bIns="43436" numCol="1" anchor="b" anchorCtr="0" compatLnSpc="1">
            <a:prstTxWarp prst="textNoShape">
              <a:avLst/>
            </a:prstTxWarp>
          </a:bodyPr>
          <a:lstStyle>
            <a:lvl1pPr algn="r" defTabSz="869950" eaLnBrk="0" hangingPunct="0">
              <a:defRPr sz="1200" b="0">
                <a:solidFill>
                  <a:schemeClr val="tx1"/>
                </a:solidFill>
                <a:latin typeface="Times New Roman" charset="0"/>
                <a:cs typeface="+mn-cs"/>
              </a:defRPr>
            </a:lvl1pPr>
          </a:lstStyle>
          <a:p>
            <a:pPr>
              <a:defRPr/>
            </a:pPr>
            <a:fld id="{B3A9E137-1108-6B43-B613-9006941EBD22}" type="slidenum">
              <a:rPr lang="en-US"/>
              <a:pPr>
                <a:defRPr/>
              </a:pPr>
              <a:t>‹#›</a:t>
            </a:fld>
            <a:endParaRPr lang="en-US" dirty="0"/>
          </a:p>
        </p:txBody>
      </p:sp>
    </p:spTree>
    <p:extLst>
      <p:ext uri="{BB962C8B-B14F-4D97-AF65-F5344CB8AC3E}">
        <p14:creationId xmlns:p14="http://schemas.microsoft.com/office/powerpoint/2010/main" val="25301962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lstStyle>
            <a:lvl1pPr defTabSz="869950" eaLnBrk="0" hangingPunct="0">
              <a:defRPr sz="4000" b="1">
                <a:solidFill>
                  <a:srgbClr val="E6FFFF"/>
                </a:solidFill>
                <a:latin typeface="Arial" charset="0"/>
                <a:ea typeface="ＭＳ Ｐゴシック" charset="0"/>
                <a:cs typeface="ＭＳ Ｐゴシック" charset="0"/>
              </a:defRPr>
            </a:lvl1pPr>
            <a:lvl2pPr marL="742950" indent="-285750" defTabSz="869950" eaLnBrk="0" hangingPunct="0">
              <a:defRPr sz="4000" b="1">
                <a:solidFill>
                  <a:srgbClr val="E6FFFF"/>
                </a:solidFill>
                <a:latin typeface="Arial" charset="0"/>
                <a:ea typeface="ＭＳ Ｐゴシック" charset="0"/>
              </a:defRPr>
            </a:lvl2pPr>
            <a:lvl3pPr marL="1143000" indent="-228600" defTabSz="869950" eaLnBrk="0" hangingPunct="0">
              <a:defRPr sz="4000" b="1">
                <a:solidFill>
                  <a:srgbClr val="E6FFFF"/>
                </a:solidFill>
                <a:latin typeface="Arial" charset="0"/>
                <a:ea typeface="ＭＳ Ｐゴシック" charset="0"/>
              </a:defRPr>
            </a:lvl3pPr>
            <a:lvl4pPr marL="1600200" indent="-228600" defTabSz="869950" eaLnBrk="0" hangingPunct="0">
              <a:defRPr sz="4000" b="1">
                <a:solidFill>
                  <a:srgbClr val="E6FFFF"/>
                </a:solidFill>
                <a:latin typeface="Arial" charset="0"/>
                <a:ea typeface="ＭＳ Ｐゴシック" charset="0"/>
              </a:defRPr>
            </a:lvl4pPr>
            <a:lvl5pPr marL="2057400" indent="-228600" defTabSz="869950" eaLnBrk="0" hangingPunct="0">
              <a:defRPr sz="4000" b="1">
                <a:solidFill>
                  <a:srgbClr val="E6FFFF"/>
                </a:solidFill>
                <a:latin typeface="Arial" charset="0"/>
                <a:ea typeface="ＭＳ Ｐゴシック" charset="0"/>
              </a:defRPr>
            </a:lvl5pPr>
            <a:lvl6pPr marL="2514600" indent="-228600" defTabSz="869950" eaLnBrk="0" fontAlgn="base" hangingPunct="0">
              <a:spcBef>
                <a:spcPct val="0"/>
              </a:spcBef>
              <a:spcAft>
                <a:spcPct val="0"/>
              </a:spcAft>
              <a:defRPr sz="4000" b="1">
                <a:solidFill>
                  <a:srgbClr val="E6FFFF"/>
                </a:solidFill>
                <a:latin typeface="Arial" charset="0"/>
                <a:ea typeface="ＭＳ Ｐゴシック" charset="0"/>
              </a:defRPr>
            </a:lvl6pPr>
            <a:lvl7pPr marL="2971800" indent="-228600" defTabSz="869950" eaLnBrk="0" fontAlgn="base" hangingPunct="0">
              <a:spcBef>
                <a:spcPct val="0"/>
              </a:spcBef>
              <a:spcAft>
                <a:spcPct val="0"/>
              </a:spcAft>
              <a:defRPr sz="4000" b="1">
                <a:solidFill>
                  <a:srgbClr val="E6FFFF"/>
                </a:solidFill>
                <a:latin typeface="Arial" charset="0"/>
                <a:ea typeface="ＭＳ Ｐゴシック" charset="0"/>
              </a:defRPr>
            </a:lvl7pPr>
            <a:lvl8pPr marL="3429000" indent="-228600" defTabSz="869950" eaLnBrk="0" fontAlgn="base" hangingPunct="0">
              <a:spcBef>
                <a:spcPct val="0"/>
              </a:spcBef>
              <a:spcAft>
                <a:spcPct val="0"/>
              </a:spcAft>
              <a:defRPr sz="4000" b="1">
                <a:solidFill>
                  <a:srgbClr val="E6FFFF"/>
                </a:solidFill>
                <a:latin typeface="Arial" charset="0"/>
                <a:ea typeface="ＭＳ Ｐゴシック" charset="0"/>
              </a:defRPr>
            </a:lvl8pPr>
            <a:lvl9pPr marL="3886200" indent="-228600" defTabSz="869950" eaLnBrk="0" fontAlgn="base" hangingPunct="0">
              <a:spcBef>
                <a:spcPct val="0"/>
              </a:spcBef>
              <a:spcAft>
                <a:spcPct val="0"/>
              </a:spcAft>
              <a:defRPr sz="4000" b="1">
                <a:solidFill>
                  <a:srgbClr val="E6FFFF"/>
                </a:solidFill>
                <a:latin typeface="Arial" charset="0"/>
                <a:ea typeface="ＭＳ Ｐゴシック" charset="0"/>
              </a:defRPr>
            </a:lvl9pPr>
          </a:lstStyle>
          <a:p>
            <a:fld id="{ED0333D7-C0D7-CA4B-A764-73ED57D71375}" type="slidenum">
              <a:rPr lang="en-US" sz="1200" b="0">
                <a:solidFill>
                  <a:schemeClr val="tx1"/>
                </a:solidFill>
                <a:latin typeface="Times New Roman" charset="0"/>
              </a:rPr>
              <a:pPr/>
              <a:t>1</a:t>
            </a:fld>
            <a:endParaRPr lang="en-US" sz="1200" b="0" dirty="0">
              <a:solidFill>
                <a:schemeClr val="tx1"/>
              </a:solidFill>
              <a:latin typeface="Times New Roman" charset="0"/>
            </a:endParaRPr>
          </a:p>
        </p:txBody>
      </p:sp>
      <p:sp>
        <p:nvSpPr>
          <p:cNvPr id="16386" name="Rectangle 2"/>
          <p:cNvSpPr>
            <a:spLocks noGrp="1" noRot="1" noChangeAspect="1" noChangeArrowheads="1" noTextEdit="1"/>
          </p:cNvSpPr>
          <p:nvPr>
            <p:ph type="sldImg"/>
          </p:nvPr>
        </p:nvSpPr>
        <p:spPr>
          <a:xfrm>
            <a:off x="1273175" y="676275"/>
            <a:ext cx="4524375" cy="3392488"/>
          </a:xfrm>
          <a:ln/>
        </p:spPr>
      </p:sp>
      <p:sp>
        <p:nvSpPr>
          <p:cNvPr id="16387" name="Rectangle 3"/>
          <p:cNvSpPr>
            <a:spLocks noGrp="1" noChangeArrowheads="1"/>
          </p:cNvSpPr>
          <p:nvPr>
            <p:ph type="body" idx="1"/>
          </p:nvPr>
        </p:nvSpPr>
        <p:spPr>
          <a:noFill/>
          <a:ln w="9525"/>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a:lstStyle/>
          <a:p>
            <a:r>
              <a:rPr lang="en-AU" sz="1200" b="1" kern="1200" dirty="0" smtClean="0">
                <a:solidFill>
                  <a:schemeClr val="tx1"/>
                </a:solidFill>
                <a:effectLst/>
                <a:latin typeface="Times New Roman" pitchFamily="18" charset="0"/>
                <a:ea typeface="ＭＳ Ｐゴシック" charset="0"/>
                <a:cs typeface="ＭＳ Ｐゴシック" charset="0"/>
              </a:rPr>
              <a:t>Embedding evidence-based policy into program design and service delivery</a:t>
            </a:r>
            <a:r>
              <a:rPr lang="en-AU" dirty="0" smtClean="0">
                <a:effectLst/>
              </a:rPr>
              <a:t> </a:t>
            </a:r>
            <a:endParaRPr lang="en-AU" b="1" dirty="0" smtClean="0">
              <a:latin typeface="Times New Roman" charset="0"/>
            </a:endParaRPr>
          </a:p>
          <a:p>
            <a:endParaRPr lang="en-AU" b="1" dirty="0" smtClean="0">
              <a:latin typeface="Times New Roman" charset="0"/>
            </a:endParaRPr>
          </a:p>
          <a:p>
            <a:r>
              <a:rPr lang="en-AU" b="1" dirty="0" smtClean="0">
                <a:latin typeface="Times New Roman" charset="0"/>
              </a:rPr>
              <a:t>Questions</a:t>
            </a:r>
            <a:r>
              <a:rPr lang="en-AU" b="1" baseline="0" dirty="0" smtClean="0">
                <a:latin typeface="Times New Roman" charset="0"/>
              </a:rPr>
              <a:t> </a:t>
            </a:r>
            <a:r>
              <a:rPr lang="en-AU" dirty="0" smtClean="0">
                <a:latin typeface="Times New Roman" charset="0"/>
              </a:rPr>
              <a:t>You've previously talked about building the public goods of the 21st century. How does this work relate to that agenda?</a:t>
            </a:r>
          </a:p>
          <a:p>
            <a:r>
              <a:rPr lang="en-AU" dirty="0" smtClean="0">
                <a:latin typeface="Times New Roman" charset="0"/>
              </a:rPr>
              <a:t>You wrote in a recent article in the Mandarin that strategy in organisations should be seen as closely related to ethical practice. Could you elaborate on that and its relevance to what you’ve spoken about today. </a:t>
            </a:r>
          </a:p>
          <a:p>
            <a:endParaRPr lang="en-AU" dirty="0" smtClean="0">
              <a:latin typeface="Times New Roman" charset="0"/>
            </a:endParaRPr>
          </a:p>
          <a:p>
            <a:endParaRPr lang="en-AU" dirty="0" smtClean="0">
              <a:latin typeface="Times New Roman" charset="0"/>
            </a:endParaRPr>
          </a:p>
          <a:p>
            <a:r>
              <a:rPr lang="en-AU" dirty="0" smtClean="0">
                <a:latin typeface="Times New Roman" charset="0"/>
              </a:rPr>
              <a:t>Design: From fad to foundation, from infancy to maturity, from services to policy</a:t>
            </a:r>
          </a:p>
          <a:p>
            <a:r>
              <a:rPr lang="en-AU" dirty="0" smtClean="0">
                <a:latin typeface="Times New Roman" charset="0"/>
              </a:rPr>
              <a:t>Outline: Design has made its way into the delivery of government via the design thinking fad. It’s one of the most powerful means by which we can respond to both the growing complexity of the world (though it was never all that simple!) and to the need to elicit the agency of citizens in government programs. But design has always been a counter-narrative – a discipline of cross-disciplinarity – and has made negligible progress in influencing the systems of which it is a crucial part. </a:t>
            </a:r>
          </a:p>
          <a:p>
            <a:r>
              <a:rPr lang="en-AU" dirty="0" smtClean="0">
                <a:latin typeface="Times New Roman" charset="0"/>
              </a:rPr>
              <a:t> </a:t>
            </a:r>
          </a:p>
          <a:p>
            <a:r>
              <a:rPr lang="en-AU" dirty="0" smtClean="0">
                <a:latin typeface="Times New Roman" charset="0"/>
              </a:rPr>
              <a:t>This presentation will explore service design in government (including co-design), where we’ve come, what’s holding back policy and strategies for progress.</a:t>
            </a:r>
          </a:p>
          <a:p>
            <a:r>
              <a:rPr lang="en-AU" dirty="0" smtClean="0">
                <a:latin typeface="Times New Roman" charset="0"/>
              </a:rPr>
              <a:t> </a:t>
            </a:r>
            <a:endParaRPr lang="en-AU" dirty="0">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2</a:t>
            </a:fld>
            <a:endParaRPr lang="en-US" dirty="0"/>
          </a:p>
        </p:txBody>
      </p:sp>
    </p:spTree>
    <p:extLst>
      <p:ext uri="{BB962C8B-B14F-4D97-AF65-F5344CB8AC3E}">
        <p14:creationId xmlns:p14="http://schemas.microsoft.com/office/powerpoint/2010/main" val="1092808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http://www.audit.nsw.gov.au/publications/latest-reports/performance/implementation-of-the-nsw-government-s-program-evaluation-initiative/executive-summary/1-executive-summary</a:t>
            </a:r>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4</a:t>
            </a:fld>
            <a:endParaRPr lang="en-US" dirty="0"/>
          </a:p>
        </p:txBody>
      </p:sp>
    </p:spTree>
    <p:extLst>
      <p:ext uri="{BB962C8B-B14F-4D97-AF65-F5344CB8AC3E}">
        <p14:creationId xmlns:p14="http://schemas.microsoft.com/office/powerpoint/2010/main" val="3893157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11018EB-5DF8-8442-851F-B3E662D1973F}" type="slidenum">
              <a:rPr lang="en-US"/>
              <a:pPr>
                <a:defRPr/>
              </a:pPr>
              <a:t>5</a:t>
            </a:fld>
            <a:endParaRPr lang="en-US" dirty="0"/>
          </a:p>
        </p:txBody>
      </p:sp>
      <p:sp>
        <p:nvSpPr>
          <p:cNvPr id="97282" name="Rectangle 2"/>
          <p:cNvSpPr>
            <a:spLocks noGrp="1" noRot="1" noChangeAspect="1" noChangeArrowheads="1" noTextEdit="1"/>
          </p:cNvSpPr>
          <p:nvPr>
            <p:ph type="sldImg"/>
          </p:nvPr>
        </p:nvSpPr>
        <p:spPr>
          <a:xfrm>
            <a:off x="1331913" y="709613"/>
            <a:ext cx="4445000" cy="3333750"/>
          </a:xfrm>
          <a:ln/>
        </p:spPr>
      </p:sp>
      <p:sp>
        <p:nvSpPr>
          <p:cNvPr id="97283" name="Rectangle 3"/>
          <p:cNvSpPr>
            <a:spLocks noGrp="1" noChangeArrowheads="1"/>
          </p:cNvSpPr>
          <p:nvPr>
            <p:ph type="body" idx="1"/>
          </p:nvPr>
        </p:nvSpPr>
        <p:spPr>
          <a:xfrm>
            <a:off x="957263" y="4327525"/>
            <a:ext cx="5194300" cy="4044950"/>
          </a:xfrm>
          <a:noFill/>
          <a:ln w="9525"/>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lstStyle/>
          <a:p>
            <a:endParaRPr lang="en-AU" dirty="0">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3175" y="676275"/>
            <a:ext cx="4524375" cy="33924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7</a:t>
            </a:fld>
            <a:endParaRPr lang="en-US" dirty="0"/>
          </a:p>
        </p:txBody>
      </p:sp>
    </p:spTree>
    <p:extLst>
      <p:ext uri="{BB962C8B-B14F-4D97-AF65-F5344CB8AC3E}">
        <p14:creationId xmlns:p14="http://schemas.microsoft.com/office/powerpoint/2010/main" val="2978965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3175" y="676275"/>
            <a:ext cx="4524375" cy="33924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8</a:t>
            </a:fld>
            <a:endParaRPr lang="en-US" dirty="0"/>
          </a:p>
        </p:txBody>
      </p:sp>
    </p:spTree>
    <p:extLst>
      <p:ext uri="{BB962C8B-B14F-4D97-AF65-F5344CB8AC3E}">
        <p14:creationId xmlns:p14="http://schemas.microsoft.com/office/powerpoint/2010/main" val="2978965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3175" y="676275"/>
            <a:ext cx="4524375" cy="3392488"/>
          </a:xfrm>
        </p:spPr>
      </p:sp>
      <p:sp>
        <p:nvSpPr>
          <p:cNvPr id="3" name="Notes Placeholder 2"/>
          <p:cNvSpPr>
            <a:spLocks noGrp="1"/>
          </p:cNvSpPr>
          <p:nvPr>
            <p:ph type="body" idx="1"/>
          </p:nvPr>
        </p:nvSpPr>
        <p:spPr/>
        <p:txBody>
          <a:bodyPr/>
          <a:lstStyle/>
          <a:p>
            <a:r>
              <a:rPr lang="en-US" dirty="0" smtClean="0"/>
              <a:t>Billions worldwide agreed that, by this point in human civilization, they would have expected a better process than entrusting all their political,</a:t>
            </a:r>
            <a:r>
              <a:rPr lang="en-US" baseline="0" dirty="0" smtClean="0"/>
              <a:t> </a:t>
            </a:r>
            <a:r>
              <a:rPr lang="en-US" dirty="0" smtClean="0"/>
              <a:t>commercial, and social decisions to vindictive, self-absorbed fuckers.</a:t>
            </a:r>
          </a:p>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12</a:t>
            </a:fld>
            <a:endParaRPr lang="en-US" dirty="0"/>
          </a:p>
        </p:txBody>
      </p:sp>
    </p:spTree>
    <p:extLst>
      <p:ext uri="{BB962C8B-B14F-4D97-AF65-F5344CB8AC3E}">
        <p14:creationId xmlns:p14="http://schemas.microsoft.com/office/powerpoint/2010/main" val="2978965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t>
            </a:r>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13</a:t>
            </a:fld>
            <a:endParaRPr lang="en-US" dirty="0"/>
          </a:p>
        </p:txBody>
      </p:sp>
    </p:spTree>
    <p:extLst>
      <p:ext uri="{BB962C8B-B14F-4D97-AF65-F5344CB8AC3E}">
        <p14:creationId xmlns:p14="http://schemas.microsoft.com/office/powerpoint/2010/main" val="3895716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20</a:t>
            </a:fld>
            <a:endParaRPr lang="en-US" dirty="0"/>
          </a:p>
        </p:txBody>
      </p:sp>
    </p:spTree>
    <p:extLst>
      <p:ext uri="{BB962C8B-B14F-4D97-AF65-F5344CB8AC3E}">
        <p14:creationId xmlns:p14="http://schemas.microsoft.com/office/powerpoint/2010/main" val="1306495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http://higheredstrategy.com/category/administration/page/2/</a:t>
            </a:r>
          </a:p>
          <a:p>
            <a:endParaRPr lang="en-US" dirty="0" smtClean="0"/>
          </a:p>
          <a:p>
            <a:r>
              <a:rPr lang="en-US" dirty="0" smtClean="0"/>
              <a:t>True in business</a:t>
            </a:r>
            <a:r>
              <a:rPr lang="en-US" baseline="0" dirty="0" smtClean="0"/>
              <a:t> </a:t>
            </a:r>
          </a:p>
          <a:p>
            <a:r>
              <a:rPr lang="en-US" baseline="0" dirty="0" smtClean="0"/>
              <a:t>True in Policy </a:t>
            </a:r>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22</a:t>
            </a:fld>
            <a:endParaRPr lang="en-US" dirty="0"/>
          </a:p>
        </p:txBody>
      </p:sp>
    </p:spTree>
    <p:extLst>
      <p:ext uri="{BB962C8B-B14F-4D97-AF65-F5344CB8AC3E}">
        <p14:creationId xmlns:p14="http://schemas.microsoft.com/office/powerpoint/2010/main" val="946935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24</a:t>
            </a:fld>
            <a:endParaRPr lang="en-US" dirty="0"/>
          </a:p>
        </p:txBody>
      </p:sp>
    </p:spTree>
    <p:extLst>
      <p:ext uri="{BB962C8B-B14F-4D97-AF65-F5344CB8AC3E}">
        <p14:creationId xmlns:p14="http://schemas.microsoft.com/office/powerpoint/2010/main" val="246619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http://mikebracken.com/blog/the-strategy-is-delivery-again/</a:t>
            </a:r>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25</a:t>
            </a:fld>
            <a:endParaRPr lang="en-US" dirty="0"/>
          </a:p>
        </p:txBody>
      </p:sp>
    </p:spTree>
    <p:extLst>
      <p:ext uri="{BB962C8B-B14F-4D97-AF65-F5344CB8AC3E}">
        <p14:creationId xmlns:p14="http://schemas.microsoft.com/office/powerpoint/2010/main" val="1518557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3175" y="676275"/>
            <a:ext cx="4524375" cy="3392488"/>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ＭＳ Ｐゴシック" charset="0"/>
                <a:cs typeface="ＭＳ Ｐゴシック" charset="0"/>
              </a:rPr>
              <a:t>Bent Flyvbjerg,</a:t>
            </a:r>
            <a:r>
              <a:rPr lang="en-US" sz="1200" kern="1200" baseline="0" dirty="0" smtClean="0">
                <a:solidFill>
                  <a:schemeClr val="tx1"/>
                </a:solidFill>
                <a:effectLst/>
                <a:latin typeface="Times New Roman" pitchFamily="18" charset="0"/>
                <a:ea typeface="ＭＳ Ｐゴシック" charset="0"/>
                <a:cs typeface="ＭＳ Ｐゴシック" charset="0"/>
              </a:rPr>
              <a:t> 2009, “</a:t>
            </a:r>
            <a:r>
              <a:rPr lang="en-US" sz="1200" b="0" kern="1200" dirty="0" smtClean="0">
                <a:solidFill>
                  <a:schemeClr val="tx1"/>
                </a:solidFill>
                <a:effectLst/>
                <a:latin typeface="Times New Roman" pitchFamily="18" charset="0"/>
                <a:ea typeface="ＭＳ Ｐゴシック" charset="0"/>
                <a:cs typeface="ＭＳ Ｐゴシック" charset="0"/>
              </a:rPr>
              <a:t>Survival of the unfittest: why the worst infrastructure gets built—and what we can do about it”,</a:t>
            </a:r>
            <a:r>
              <a:rPr lang="en-US" sz="1200" b="0" kern="1200" baseline="0" dirty="0" smtClean="0">
                <a:solidFill>
                  <a:schemeClr val="tx1"/>
                </a:solidFill>
                <a:effectLst/>
                <a:latin typeface="Times New Roman" pitchFamily="18" charset="0"/>
                <a:ea typeface="ＭＳ Ｐゴシック" charset="0"/>
                <a:cs typeface="ＭＳ Ｐゴシック" charset="0"/>
              </a:rPr>
              <a:t> </a:t>
            </a:r>
            <a:r>
              <a:rPr lang="en-US" sz="1200" kern="1200" dirty="0" smtClean="0">
                <a:solidFill>
                  <a:schemeClr val="tx1"/>
                </a:solidFill>
                <a:effectLst/>
                <a:latin typeface="Times New Roman" pitchFamily="18" charset="0"/>
                <a:ea typeface="ＭＳ Ｐゴシック" charset="0"/>
                <a:cs typeface="ＭＳ Ｐゴシック" charset="0"/>
              </a:rPr>
              <a:t>Oxford Review of Economic Policy, Volume 25, Number 3, 2009, pp.344–367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dirty="0" smtClean="0"/>
          </a:p>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26</a:t>
            </a:fld>
            <a:endParaRPr lang="en-US" dirty="0"/>
          </a:p>
        </p:txBody>
      </p:sp>
    </p:spTree>
    <p:extLst>
      <p:ext uri="{BB962C8B-B14F-4D97-AF65-F5344CB8AC3E}">
        <p14:creationId xmlns:p14="http://schemas.microsoft.com/office/powerpoint/2010/main" val="4058130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b="1" dirty="0" smtClean="0"/>
              <a:t>CAT</a:t>
            </a:r>
            <a:endParaRPr lang="en-US" sz="3200" b="1" dirty="0"/>
          </a:p>
        </p:txBody>
      </p:sp>
      <p:sp>
        <p:nvSpPr>
          <p:cNvPr id="4" name="Slide Number Placeholder 3"/>
          <p:cNvSpPr>
            <a:spLocks noGrp="1"/>
          </p:cNvSpPr>
          <p:nvPr>
            <p:ph type="sldNum" sz="quarter" idx="10"/>
          </p:nvPr>
        </p:nvSpPr>
        <p:spPr/>
        <p:txBody>
          <a:bodyPr/>
          <a:lstStyle/>
          <a:p>
            <a:pPr>
              <a:defRPr/>
            </a:pPr>
            <a:fld id="{B24E0A63-4949-4C4A-A5FD-361FB97E4E03}" type="slidenum">
              <a:rPr lang="en-US" smtClean="0"/>
              <a:pPr>
                <a:defRPr/>
              </a:pPr>
              <a:t>29</a:t>
            </a:fld>
            <a:endParaRPr lang="en-US" dirty="0"/>
          </a:p>
        </p:txBody>
      </p:sp>
    </p:spTree>
    <p:extLst>
      <p:ext uri="{BB962C8B-B14F-4D97-AF65-F5344CB8AC3E}">
        <p14:creationId xmlns:p14="http://schemas.microsoft.com/office/powerpoint/2010/main" val="3735640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3175" y="676275"/>
            <a:ext cx="4524375" cy="3392488"/>
          </a:xfrm>
        </p:spPr>
      </p:sp>
      <p:sp>
        <p:nvSpPr>
          <p:cNvPr id="3" name="Notes Placeholder 2"/>
          <p:cNvSpPr>
            <a:spLocks noGrp="1"/>
          </p:cNvSpPr>
          <p:nvPr>
            <p:ph type="body" idx="1"/>
          </p:nvPr>
        </p:nvSpPr>
        <p:spPr/>
        <p:txBody>
          <a:bodyPr/>
          <a:lstStyle/>
          <a:p>
            <a:r>
              <a:rPr lang="en-US" dirty="0" smtClean="0"/>
              <a:t>Institute for Government,</a:t>
            </a:r>
            <a:r>
              <a:rPr lang="en-US" baseline="0" dirty="0" smtClean="0"/>
              <a:t> All change, 2017</a:t>
            </a:r>
            <a:br>
              <a:rPr lang="en-US" baseline="0" dirty="0" smtClean="0"/>
            </a:br>
            <a:r>
              <a:rPr lang="en-US" baseline="0" dirty="0" smtClean="0"/>
              <a:t/>
            </a:r>
            <a:br>
              <a:rPr lang="en-US" baseline="0" dirty="0" smtClean="0"/>
            </a:br>
            <a:r>
              <a:rPr lang="en-US" baseline="0" dirty="0" smtClean="0"/>
              <a:t>https://www.instituteforgovernment.org.uk/our-work/better-policy-making/all-change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30</a:t>
            </a:fld>
            <a:endParaRPr lang="en-US" dirty="0"/>
          </a:p>
        </p:txBody>
      </p:sp>
    </p:spTree>
    <p:extLst>
      <p:ext uri="{BB962C8B-B14F-4D97-AF65-F5344CB8AC3E}">
        <p14:creationId xmlns:p14="http://schemas.microsoft.com/office/powerpoint/2010/main" val="2978965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https://www.themandarin.com.au/84320-martin-parkinson-promise-1967-commonwealth-public-administration-indigenous-affairs-50-years/</a:t>
            </a:r>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31</a:t>
            </a:fld>
            <a:endParaRPr lang="en-US" dirty="0"/>
          </a:p>
        </p:txBody>
      </p:sp>
    </p:spTree>
    <p:extLst>
      <p:ext uri="{BB962C8B-B14F-4D97-AF65-F5344CB8AC3E}">
        <p14:creationId xmlns:p14="http://schemas.microsoft.com/office/powerpoint/2010/main" val="24431357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a:ln/>
        </p:spPr>
      </p:sp>
      <p:sp>
        <p:nvSpPr>
          <p:cNvPr id="104450"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lstStyle/>
          <a:p>
            <a:r>
              <a:rPr lang="en-US" b="1" dirty="0">
                <a:latin typeface="Times New Roman" charset="0"/>
              </a:rPr>
              <a:t>Insert: 4 Family by Family Stories No CC.mp4</a:t>
            </a:r>
          </a:p>
        </p:txBody>
      </p:sp>
      <p:sp>
        <p:nvSpPr>
          <p:cNvPr id="4" name="Slide Number Placeholder 3"/>
          <p:cNvSpPr>
            <a:spLocks noGrp="1"/>
          </p:cNvSpPr>
          <p:nvPr>
            <p:ph type="sldNum" sz="quarter" idx="5"/>
          </p:nvPr>
        </p:nvSpPr>
        <p:spPr/>
        <p:txBody>
          <a:bodyPr/>
          <a:lstStyle/>
          <a:p>
            <a:pPr>
              <a:defRPr/>
            </a:pPr>
            <a:fld id="{C2670F9C-20A2-BF48-A2B8-CF99481ECAC2}" type="slidenum">
              <a:rPr lang="en-US" smtClean="0"/>
              <a:pPr>
                <a:defRPr/>
              </a:pPr>
              <a:t>37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Tx/>
              <a:buNone/>
              <a:tabLst/>
              <a:defRPr/>
            </a:pPr>
            <a:r>
              <a:rPr lang="en-AU" b="0" i="0" u="none" strike="noStrike" kern="1600" baseline="0" dirty="0" smtClean="0">
                <a:latin typeface="Arial"/>
              </a:rPr>
              <a:t>It is not uncommon for decision-makers to leap from ‘it works somewhere’ to ‘it will work for us’. Then being disappointed when the program performs badly due to differences in context or implementation. [Nancy Cartwright work on causal claims]</a:t>
            </a:r>
          </a:p>
          <a:p>
            <a:endParaRPr lang="en-AU" dirty="0"/>
          </a:p>
        </p:txBody>
      </p:sp>
      <p:sp>
        <p:nvSpPr>
          <p:cNvPr id="4" name="Slide Number Placeholder 3"/>
          <p:cNvSpPr>
            <a:spLocks noGrp="1"/>
          </p:cNvSpPr>
          <p:nvPr>
            <p:ph type="sldNum" sz="quarter" idx="10"/>
          </p:nvPr>
        </p:nvSpPr>
        <p:spPr/>
        <p:txBody>
          <a:bodyPr/>
          <a:lstStyle/>
          <a:p>
            <a:fld id="{C9E89FDE-F89D-4E94-B91D-E805E4327EE4}" type="slidenum">
              <a:rPr lang="en-AU" smtClean="0"/>
              <a:t>40</a:t>
            </a:fld>
            <a:endParaRPr lang="en-AU" dirty="0"/>
          </a:p>
        </p:txBody>
      </p:sp>
    </p:spTree>
    <p:extLst>
      <p:ext uri="{BB962C8B-B14F-4D97-AF65-F5344CB8AC3E}">
        <p14:creationId xmlns:p14="http://schemas.microsoft.com/office/powerpoint/2010/main" val="3975310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Bezos https://medium.com/abundance-insights/culture-experimentation-with-uber-s-chief-product-officer-520dc22cfcb4</a:t>
            </a:r>
          </a:p>
          <a:p>
            <a:endParaRPr lang="en-US" dirty="0" smtClean="0"/>
          </a:p>
          <a:p>
            <a:r>
              <a:rPr lang="en-US" dirty="0" smtClean="0"/>
              <a:t>Google quote.</a:t>
            </a:r>
            <a:r>
              <a:rPr lang="en-US" baseline="0" dirty="0" smtClean="0"/>
              <a:t> Stiglitz et al, “</a:t>
            </a:r>
            <a:r>
              <a:rPr lang="en-US" dirty="0" smtClean="0"/>
              <a:t>Creating a Learning Society: A New Approach to Growth, Development </a:t>
            </a:r>
            <a:r>
              <a:rPr lang="mr-IN" dirty="0" smtClean="0"/>
              <a:t>…</a:t>
            </a:r>
            <a:r>
              <a:rPr lang="en-US" dirty="0" smtClean="0"/>
              <a:t>…” https://books.google.com.au/books?id=IesYBQAAQBAJ&amp;pg=PA537&amp;lpg=PA537&amp;dq=hal+varian+google+did+over+6000+experiments+last+year&amp;source=bl&amp;ots=rkd_seFtLT&amp;sig=4oKn_rKv0HxRSjM2ulG6kpht0YA&amp;hl=en&amp;sa=X&amp;ved=0ahUKEwjN45zP1dHVAhXFEbwKHT09DfgQ6AEIKDAA#v=onepage&amp;q&amp;f=false</a:t>
            </a:r>
          </a:p>
          <a:p>
            <a:endParaRPr lang="en-US" dirty="0" smtClean="0"/>
          </a:p>
          <a:p>
            <a:r>
              <a:rPr lang="en-US" dirty="0" smtClean="0"/>
              <a:t>Hal Varian, letter to the Economist.</a:t>
            </a:r>
            <a:r>
              <a:rPr lang="en-US" baseline="0" dirty="0" smtClean="0"/>
              <a:t> 2011</a:t>
            </a:r>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42</a:t>
            </a:fld>
            <a:endParaRPr lang="en-US" dirty="0"/>
          </a:p>
        </p:txBody>
      </p:sp>
    </p:spTree>
    <p:extLst>
      <p:ext uri="{BB962C8B-B14F-4D97-AF65-F5344CB8AC3E}">
        <p14:creationId xmlns:p14="http://schemas.microsoft.com/office/powerpoint/2010/main" val="1047031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politics of evidence</a:t>
            </a:r>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43</a:t>
            </a:fld>
            <a:endParaRPr lang="en-US" dirty="0"/>
          </a:p>
        </p:txBody>
      </p:sp>
    </p:spTree>
    <p:extLst>
      <p:ext uri="{BB962C8B-B14F-4D97-AF65-F5344CB8AC3E}">
        <p14:creationId xmlns:p14="http://schemas.microsoft.com/office/powerpoint/2010/main" val="29297563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politics of evidence</a:t>
            </a:r>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44</a:t>
            </a:fld>
            <a:endParaRPr lang="en-US" dirty="0"/>
          </a:p>
        </p:txBody>
      </p:sp>
    </p:spTree>
    <p:extLst>
      <p:ext uri="{BB962C8B-B14F-4D97-AF65-F5344CB8AC3E}">
        <p14:creationId xmlns:p14="http://schemas.microsoft.com/office/powerpoint/2010/main" val="2929756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thing</a:t>
            </a:r>
          </a:p>
          <a:p>
            <a:r>
              <a:rPr lang="en-US" dirty="0" smtClean="0"/>
              <a:t>EVERYTHING has</a:t>
            </a:r>
            <a:r>
              <a:rPr lang="en-US" baseline="0" dirty="0" smtClean="0"/>
              <a:t> a weak evidence base</a:t>
            </a:r>
          </a:p>
          <a:p>
            <a:pPr marL="171450" indent="-171450">
              <a:buFont typeface="Arial"/>
              <a:buChar char="•"/>
            </a:pPr>
            <a:r>
              <a:rPr lang="en-US" baseline="0" dirty="0" smtClean="0"/>
              <a:t>Yet Department Finance is the Government's CFO</a:t>
            </a:r>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46</a:t>
            </a:fld>
            <a:endParaRPr lang="en-US" dirty="0"/>
          </a:p>
        </p:txBody>
      </p:sp>
    </p:spTree>
    <p:extLst>
      <p:ext uri="{BB962C8B-B14F-4D97-AF65-F5344CB8AC3E}">
        <p14:creationId xmlns:p14="http://schemas.microsoft.com/office/powerpoint/2010/main" val="3724993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AU" sz="1200" b="0" i="0" u="none" strike="noStrike" kern="1600" baseline="0" dirty="0" smtClean="0">
                <a:solidFill>
                  <a:schemeClr val="tx1"/>
                </a:solidFill>
                <a:latin typeface="Times New Roman" pitchFamily="18" charset="0"/>
                <a:ea typeface="ＭＳ Ｐゴシック" charset="0"/>
                <a:cs typeface="ＭＳ Ｐゴシック" charset="0"/>
              </a:rPr>
              <a:t>Program theory focuses attention on the </a:t>
            </a:r>
            <a:r>
              <a:rPr lang="en-AU" sz="1200" b="0" i="1" u="none" strike="noStrike" kern="1600" baseline="0" dirty="0" smtClean="0">
                <a:solidFill>
                  <a:schemeClr val="tx1"/>
                </a:solidFill>
                <a:latin typeface="Times New Roman" pitchFamily="18" charset="0"/>
                <a:ea typeface="ＭＳ Ｐゴシック" charset="0"/>
                <a:cs typeface="ＭＳ Ｐゴシック" charset="0"/>
              </a:rPr>
              <a:t>causal logic </a:t>
            </a:r>
            <a:r>
              <a:rPr lang="en-AU" sz="1200" b="0" i="0" u="none" strike="noStrike" kern="1600" baseline="0" dirty="0" smtClean="0">
                <a:solidFill>
                  <a:schemeClr val="tx1"/>
                </a:solidFill>
                <a:latin typeface="Times New Roman" pitchFamily="18" charset="0"/>
                <a:ea typeface="ＭＳ Ｐゴシック" charset="0"/>
                <a:cs typeface="ＭＳ Ｐゴシック" charset="0"/>
              </a:rPr>
              <a:t>within a program</a:t>
            </a:r>
          </a:p>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48</a:t>
            </a:fld>
            <a:endParaRPr lang="en-US" dirty="0"/>
          </a:p>
        </p:txBody>
      </p:sp>
    </p:spTree>
    <p:extLst>
      <p:ext uri="{BB962C8B-B14F-4D97-AF65-F5344CB8AC3E}">
        <p14:creationId xmlns:p14="http://schemas.microsoft.com/office/powerpoint/2010/main" val="16452336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imes New Roman" pitchFamily="18" charset="0"/>
                <a:ea typeface="ＭＳ Ｐゴシック" charset="0"/>
                <a:cs typeface="ＭＳ Ｐゴシック" charset="0"/>
              </a:rPr>
              <a:t>The Politics of Evidence </a:t>
            </a:r>
            <a:endParaRPr lang="en-US" dirty="0" smtClean="0"/>
          </a:p>
          <a:p>
            <a:r>
              <a:rPr lang="en-US" sz="1200" kern="1200" dirty="0" smtClean="0">
                <a:solidFill>
                  <a:schemeClr val="tx1"/>
                </a:solidFill>
                <a:effectLst/>
                <a:latin typeface="Times New Roman" pitchFamily="18" charset="0"/>
                <a:ea typeface="ＭＳ Ｐゴシック" charset="0"/>
                <a:cs typeface="ＭＳ Ｐゴシック" charset="0"/>
              </a:rPr>
              <a:t>From evidence-based policy to the good governance of evidence </a:t>
            </a:r>
            <a:endParaRPr lang="en-US" dirty="0" smtClean="0"/>
          </a:p>
          <a:p>
            <a:r>
              <a:rPr lang="en-US" sz="1200" b="1" kern="1200" dirty="0" smtClean="0">
                <a:solidFill>
                  <a:schemeClr val="tx1"/>
                </a:solidFill>
                <a:effectLst/>
                <a:latin typeface="Times New Roman" pitchFamily="18" charset="0"/>
                <a:ea typeface="ＭＳ Ｐゴシック" charset="0"/>
                <a:cs typeface="ＭＳ Ｐゴシック" charset="0"/>
              </a:rPr>
              <a:t>Justin Parkhurst </a:t>
            </a:r>
          </a:p>
          <a:p>
            <a:endParaRPr lang="en-US" sz="1200" b="1" kern="1200" dirty="0" smtClean="0">
              <a:solidFill>
                <a:schemeClr val="tx1"/>
              </a:solidFill>
              <a:effectLst/>
              <a:latin typeface="Times New Roman" pitchFamily="18" charset="0"/>
              <a:ea typeface="ＭＳ Ｐゴシック" charset="0"/>
              <a:cs typeface="ＭＳ Ｐゴシック" charset="0"/>
            </a:endParaRPr>
          </a:p>
          <a:p>
            <a:r>
              <a:rPr lang="en-US" sz="1200" b="1" kern="1200" dirty="0" smtClean="0">
                <a:solidFill>
                  <a:schemeClr val="tx1"/>
                </a:solidFill>
                <a:effectLst/>
                <a:latin typeface="Times New Roman" pitchFamily="18" charset="0"/>
                <a:ea typeface="ＭＳ Ｐゴシック" charset="0"/>
                <a:cs typeface="ＭＳ Ｐゴシック" charset="0"/>
              </a:rPr>
              <a:t>2017 Routledge,</a:t>
            </a:r>
            <a:r>
              <a:rPr lang="en-US" sz="1200" b="1" kern="1200" baseline="0" dirty="0" smtClean="0">
                <a:solidFill>
                  <a:schemeClr val="tx1"/>
                </a:solidFill>
                <a:effectLst/>
                <a:latin typeface="Times New Roman" pitchFamily="18" charset="0"/>
                <a:ea typeface="ＭＳ Ｐゴシック" charset="0"/>
                <a:cs typeface="ＭＳ Ｐゴシック" charset="0"/>
              </a:rPr>
              <a:t> p. 108</a:t>
            </a:r>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49</a:t>
            </a:fld>
            <a:endParaRPr lang="en-US" dirty="0"/>
          </a:p>
        </p:txBody>
      </p:sp>
    </p:spTree>
    <p:extLst>
      <p:ext uri="{BB962C8B-B14F-4D97-AF65-F5344CB8AC3E}">
        <p14:creationId xmlns:p14="http://schemas.microsoft.com/office/powerpoint/2010/main" val="24984214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a:t>
            </a:r>
            <a:r>
              <a:rPr lang="en-US" baseline="0" dirty="0" smtClean="0"/>
              <a:t> politics of evidence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50</a:t>
            </a:fld>
            <a:endParaRPr lang="en-US" dirty="0"/>
          </a:p>
        </p:txBody>
      </p:sp>
    </p:spTree>
    <p:extLst>
      <p:ext uri="{BB962C8B-B14F-4D97-AF65-F5344CB8AC3E}">
        <p14:creationId xmlns:p14="http://schemas.microsoft.com/office/powerpoint/2010/main" val="11496680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54</a:t>
            </a:fld>
            <a:endParaRPr lang="en-US"/>
          </a:p>
        </p:txBody>
      </p:sp>
    </p:spTree>
    <p:extLst>
      <p:ext uri="{BB962C8B-B14F-4D97-AF65-F5344CB8AC3E}">
        <p14:creationId xmlns:p14="http://schemas.microsoft.com/office/powerpoint/2010/main" val="240098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Bezos https://medium.com/abundance-insights/culture-experimentation-with-uber-s-chief-product-officer-520dc22cfcb4</a:t>
            </a:r>
          </a:p>
          <a:p>
            <a:endParaRPr lang="en-US" dirty="0" smtClean="0"/>
          </a:p>
          <a:p>
            <a:r>
              <a:rPr lang="en-US" dirty="0" smtClean="0"/>
              <a:t>Google quote.</a:t>
            </a:r>
            <a:r>
              <a:rPr lang="en-US" baseline="0" dirty="0" smtClean="0"/>
              <a:t> Stiglitz et al, “</a:t>
            </a:r>
            <a:r>
              <a:rPr lang="en-US" dirty="0" smtClean="0"/>
              <a:t>Creating a Learning Society: A New Approach to Growth, Development </a:t>
            </a:r>
            <a:r>
              <a:rPr lang="mr-IN" dirty="0" smtClean="0"/>
              <a:t>…</a:t>
            </a:r>
            <a:r>
              <a:rPr lang="en-US" dirty="0" smtClean="0"/>
              <a:t>…” https://books.google.com.au/books?id=IesYBQAAQBAJ&amp;pg=PA537&amp;lpg=PA537&amp;dq=hal+varian+google+did+over+6000+experiments+last+year&amp;source=bl&amp;ots=rkd_seFtLT&amp;sig=4oKn_rKv0HxRSjM2ulG6kpht0YA&amp;hl=en&amp;sa=X&amp;ved=0ahUKEwjN45zP1dHVAhXFEbwKHT09DfgQ6AEIKDAA#v=onepage&amp;q&amp;f=false</a:t>
            </a:r>
          </a:p>
          <a:p>
            <a:endParaRPr lang="en-US" dirty="0" smtClean="0"/>
          </a:p>
          <a:p>
            <a:r>
              <a:rPr lang="en-US" dirty="0" smtClean="0"/>
              <a:t>Hal Varian, letter to the Economist.</a:t>
            </a:r>
            <a:r>
              <a:rPr lang="en-US" baseline="0" dirty="0" smtClean="0"/>
              <a:t> 2011</a:t>
            </a:r>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56</a:t>
            </a:fld>
            <a:endParaRPr lang="en-US" dirty="0"/>
          </a:p>
        </p:txBody>
      </p:sp>
    </p:spTree>
    <p:extLst>
      <p:ext uri="{BB962C8B-B14F-4D97-AF65-F5344CB8AC3E}">
        <p14:creationId xmlns:p14="http://schemas.microsoft.com/office/powerpoint/2010/main" val="10470316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Trying to figure out what was stopping Family by Family</a:t>
            </a:r>
            <a:r>
              <a:rPr lang="en-US" baseline="0" dirty="0" smtClean="0"/>
              <a:t> growing and what could be done about it.</a:t>
            </a:r>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57</a:t>
            </a:fld>
            <a:endParaRPr lang="en-US" dirty="0"/>
          </a:p>
        </p:txBody>
      </p:sp>
    </p:spTree>
    <p:extLst>
      <p:ext uri="{BB962C8B-B14F-4D97-AF65-F5344CB8AC3E}">
        <p14:creationId xmlns:p14="http://schemas.microsoft.com/office/powerpoint/2010/main" val="35842870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66</a:t>
            </a:fld>
            <a:endParaRPr lang="en-US"/>
          </a:p>
        </p:txBody>
      </p:sp>
    </p:spTree>
    <p:extLst>
      <p:ext uri="{BB962C8B-B14F-4D97-AF65-F5344CB8AC3E}">
        <p14:creationId xmlns:p14="http://schemas.microsoft.com/office/powerpoint/2010/main" val="2088763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http://evaluationcanada.ca/affichage/egc_e.pdf</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70</a:t>
            </a:fld>
            <a:endParaRPr lang="en-US" dirty="0"/>
          </a:p>
        </p:txBody>
      </p:sp>
    </p:spTree>
    <p:extLst>
      <p:ext uri="{BB962C8B-B14F-4D97-AF65-F5344CB8AC3E}">
        <p14:creationId xmlns:p14="http://schemas.microsoft.com/office/powerpoint/2010/main" val="10470316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http://evaluationcanada.ca/affichage/egc_e.pdf</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71</a:t>
            </a:fld>
            <a:endParaRPr lang="en-US" dirty="0"/>
          </a:p>
        </p:txBody>
      </p:sp>
    </p:spTree>
    <p:extLst>
      <p:ext uri="{BB962C8B-B14F-4D97-AF65-F5344CB8AC3E}">
        <p14:creationId xmlns:p14="http://schemas.microsoft.com/office/powerpoint/2010/main" val="10470316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http://evaluationcanada.ca/affichage/egc_e.pdf</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72</a:t>
            </a:fld>
            <a:endParaRPr lang="en-US" dirty="0"/>
          </a:p>
        </p:txBody>
      </p:sp>
    </p:spTree>
    <p:extLst>
      <p:ext uri="{BB962C8B-B14F-4D97-AF65-F5344CB8AC3E}">
        <p14:creationId xmlns:p14="http://schemas.microsoft.com/office/powerpoint/2010/main" val="10470316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http://evaluationcanada.ca/affichage/egc_e.pdf</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75</a:t>
            </a:fld>
            <a:endParaRPr lang="en-US" dirty="0"/>
          </a:p>
        </p:txBody>
      </p:sp>
    </p:spTree>
    <p:extLst>
      <p:ext uri="{BB962C8B-B14F-4D97-AF65-F5344CB8AC3E}">
        <p14:creationId xmlns:p14="http://schemas.microsoft.com/office/powerpoint/2010/main" val="10470316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76</a:t>
            </a:fld>
            <a:endParaRPr lang="en-US"/>
          </a:p>
        </p:txBody>
      </p:sp>
    </p:spTree>
    <p:extLst>
      <p:ext uri="{BB962C8B-B14F-4D97-AF65-F5344CB8AC3E}">
        <p14:creationId xmlns:p14="http://schemas.microsoft.com/office/powerpoint/2010/main" val="15968881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ＭＳ Ｐゴシック" charset="0"/>
                <a:cs typeface="ＭＳ Ｐゴシック" charset="0"/>
              </a:rPr>
              <a:t>Mathison, Sandra 2005, </a:t>
            </a:r>
            <a:r>
              <a:rPr lang="en-US" sz="1200" i="1" kern="1200" dirty="0" smtClean="0">
                <a:solidFill>
                  <a:schemeClr val="tx1"/>
                </a:solidFill>
                <a:effectLst/>
                <a:latin typeface="Times New Roman" pitchFamily="18" charset="0"/>
                <a:ea typeface="ＭＳ Ｐゴシック" charset="0"/>
                <a:cs typeface="ＭＳ Ｐゴシック" charset="0"/>
              </a:rPr>
              <a:t>Encyclopedia of evaluation</a:t>
            </a:r>
            <a:r>
              <a:rPr lang="en-US" sz="1200" kern="1200" dirty="0" smtClean="0">
                <a:solidFill>
                  <a:schemeClr val="tx1"/>
                </a:solidFill>
                <a:effectLst/>
                <a:latin typeface="Times New Roman" pitchFamily="18" charset="0"/>
                <a:ea typeface="ＭＳ Ｐゴシック" charset="0"/>
                <a:cs typeface="ＭＳ Ｐゴシック" charset="0"/>
              </a:rPr>
              <a:t>, Sage, Thousand Oaks, California </a:t>
            </a:r>
            <a:endParaRPr lang="en-US" dirty="0" smtClean="0"/>
          </a:p>
          <a:p>
            <a:r>
              <a:rPr lang="en-US" sz="1200" kern="1200" dirty="0" smtClean="0">
                <a:solidFill>
                  <a:schemeClr val="tx1"/>
                </a:solidFill>
                <a:effectLst/>
                <a:latin typeface="Times New Roman" pitchFamily="18" charset="0"/>
                <a:ea typeface="ＭＳ Ｐゴシック" charset="0"/>
                <a:cs typeface="ＭＳ Ｐゴシック" charset="0"/>
              </a:rPr>
              <a:t>https://books.google.com.au/books?id=0o_fCgAAQBA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77</a:t>
            </a:fld>
            <a:endParaRPr lang="en-US" dirty="0"/>
          </a:p>
        </p:txBody>
      </p:sp>
    </p:spTree>
    <p:extLst>
      <p:ext uri="{BB962C8B-B14F-4D97-AF65-F5344CB8AC3E}">
        <p14:creationId xmlns:p14="http://schemas.microsoft.com/office/powerpoint/2010/main" val="10470316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3A9E137-1108-6B43-B613-9006941EBD22}" type="slidenum">
              <a:rPr lang="en-US" smtClean="0"/>
              <a:pPr>
                <a:defRPr/>
              </a:pPr>
              <a:t>81</a:t>
            </a:fld>
            <a:endParaRPr lang="en-US" dirty="0"/>
          </a:p>
        </p:txBody>
      </p:sp>
    </p:spTree>
    <p:extLst>
      <p:ext uri="{BB962C8B-B14F-4D97-AF65-F5344CB8AC3E}">
        <p14:creationId xmlns:p14="http://schemas.microsoft.com/office/powerpoint/2010/main" val="17968240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Diagram to illustrate proportion of funding allocated in 2016–17 Federal Budget to all Australian departments and agencies. Dollars allocated to agencies are shown by the size of the circles of each department and agency. </a:t>
            </a:r>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6ECD26-A64F-4E2F-A3CB-88116B772E07}"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AU"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2666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Diagram to illustrate proportion of funding allocated in 2016–17 Federal Budget to all Australian departments and agencies. Dollars allocated to agencies are shown by the size of the circles of each department and agency. This graph draws attention to the proportion of R7D allocated funding.</a:t>
            </a:r>
            <a:endParaRPr lang="en-AU" dirty="0"/>
          </a:p>
        </p:txBody>
      </p:sp>
      <p:sp>
        <p:nvSpPr>
          <p:cNvPr id="4" name="Slide Number Placeholder 3"/>
          <p:cNvSpPr>
            <a:spLocks noGrp="1"/>
          </p:cNvSpPr>
          <p:nvPr>
            <p:ph type="sldNum" sz="quarter" idx="10"/>
          </p:nvPr>
        </p:nvSpPr>
        <p:spPr/>
        <p:txBody>
          <a:bodyPr/>
          <a:lstStyle/>
          <a:p>
            <a:pPr>
              <a:defRPr/>
            </a:pPr>
            <a:fld id="{A86ECD26-A64F-4E2F-A3CB-88116B772E07}" type="slidenum">
              <a:rPr lang="en-AU" smtClean="0"/>
              <a:pPr>
                <a:defRPr/>
              </a:pPr>
              <a:t>84</a:t>
            </a:fld>
            <a:endParaRPr lang="en-AU" dirty="0"/>
          </a:p>
        </p:txBody>
      </p:sp>
    </p:spTree>
    <p:extLst>
      <p:ext uri="{BB962C8B-B14F-4D97-AF65-F5344CB8AC3E}">
        <p14:creationId xmlns:p14="http://schemas.microsoft.com/office/powerpoint/2010/main" val="1767381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260" y="2254646"/>
            <a:ext cx="6168231" cy="1555735"/>
          </a:xfrm>
        </p:spPr>
        <p:txBody>
          <a:bodyPr/>
          <a:lstStyle/>
          <a:p>
            <a:r>
              <a:rPr lang="en-US" smtClean="0"/>
              <a:t>Click to edit Master title style</a:t>
            </a:r>
            <a:endParaRPr lang="en-AU"/>
          </a:p>
        </p:txBody>
      </p:sp>
      <p:sp>
        <p:nvSpPr>
          <p:cNvPr id="3" name="Subtitle 2"/>
          <p:cNvSpPr>
            <a:spLocks noGrp="1"/>
          </p:cNvSpPr>
          <p:nvPr>
            <p:ph type="subTitle" idx="1"/>
          </p:nvPr>
        </p:nvSpPr>
        <p:spPr>
          <a:xfrm>
            <a:off x="1088511" y="4112790"/>
            <a:ext cx="5079720" cy="185478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Rectangle 5"/>
          <p:cNvSpPr>
            <a:spLocks noGrp="1" noChangeArrowheads="1"/>
          </p:cNvSpPr>
          <p:nvPr>
            <p:ph type="dt" sz="half" idx="10"/>
          </p:nvPr>
        </p:nvSpPr>
        <p:spPr>
          <a:ln/>
        </p:spPr>
        <p:txBody>
          <a:bodyPr/>
          <a:lstStyle>
            <a:lvl1pPr>
              <a:defRPr/>
            </a:lvl1pPr>
          </a:lstStyle>
          <a:p>
            <a:pPr>
              <a:defRPr/>
            </a:pPr>
            <a:fld id="{5AF5490C-37C0-A746-BF72-93764BE06F91}" type="datetimeFigureOut">
              <a:rPr lang="en-AU"/>
              <a:pPr>
                <a:defRPr/>
              </a:pPr>
              <a:t>28/11/17</a:t>
            </a:fld>
            <a:endParaRPr lang="en-AU"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AU" dirty="0"/>
          </a:p>
        </p:txBody>
      </p:sp>
      <p:sp>
        <p:nvSpPr>
          <p:cNvPr id="6" name="Rectangle 7"/>
          <p:cNvSpPr>
            <a:spLocks noGrp="1" noChangeArrowheads="1"/>
          </p:cNvSpPr>
          <p:nvPr>
            <p:ph type="sldNum" sz="quarter" idx="12"/>
          </p:nvPr>
        </p:nvSpPr>
        <p:spPr>
          <a:ln/>
        </p:spPr>
        <p:txBody>
          <a:bodyPr/>
          <a:lstStyle>
            <a:lvl1pPr>
              <a:defRPr/>
            </a:lvl1pPr>
          </a:lstStyle>
          <a:p>
            <a:pPr>
              <a:defRPr/>
            </a:pPr>
            <a:fld id="{92A92FB6-737A-EA4B-87DF-005AF3F74BEC}" type="slidenum">
              <a:rPr lang="en-AU"/>
              <a:pPr>
                <a:defRPr/>
              </a:pPr>
              <a:t>‹#›</a:t>
            </a:fld>
            <a:endParaRPr lang="en-AU" dirty="0"/>
          </a:p>
        </p:txBody>
      </p:sp>
    </p:spTree>
    <p:extLst>
      <p:ext uri="{BB962C8B-B14F-4D97-AF65-F5344CB8AC3E}">
        <p14:creationId xmlns:p14="http://schemas.microsoft.com/office/powerpoint/2010/main" val="2656937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dt" sz="half" idx="10"/>
          </p:nvPr>
        </p:nvSpPr>
        <p:spPr>
          <a:ln/>
        </p:spPr>
        <p:txBody>
          <a:bodyPr/>
          <a:lstStyle>
            <a:lvl1pPr>
              <a:defRPr/>
            </a:lvl1pPr>
          </a:lstStyle>
          <a:p>
            <a:pPr>
              <a:defRPr/>
            </a:pPr>
            <a:fld id="{8C796EF1-F4E9-5042-8B8D-C58CD5525DA6}" type="datetimeFigureOut">
              <a:rPr lang="en-AU"/>
              <a:pPr>
                <a:defRPr/>
              </a:pPr>
              <a:t>28/11/17</a:t>
            </a:fld>
            <a:endParaRPr lang="en-AU"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AU" dirty="0"/>
          </a:p>
        </p:txBody>
      </p:sp>
      <p:sp>
        <p:nvSpPr>
          <p:cNvPr id="6" name="Rectangle 7"/>
          <p:cNvSpPr>
            <a:spLocks noGrp="1" noChangeArrowheads="1"/>
          </p:cNvSpPr>
          <p:nvPr>
            <p:ph type="sldNum" sz="quarter" idx="12"/>
          </p:nvPr>
        </p:nvSpPr>
        <p:spPr>
          <a:ln/>
        </p:spPr>
        <p:txBody>
          <a:bodyPr/>
          <a:lstStyle>
            <a:lvl1pPr>
              <a:defRPr/>
            </a:lvl1pPr>
          </a:lstStyle>
          <a:p>
            <a:pPr>
              <a:defRPr/>
            </a:pPr>
            <a:fld id="{FBD16638-5977-0F43-9BED-A16422DD6555}" type="slidenum">
              <a:rPr lang="en-AU"/>
              <a:pPr>
                <a:defRPr/>
              </a:pPr>
              <a:t>‹#›</a:t>
            </a:fld>
            <a:endParaRPr lang="en-AU" dirty="0"/>
          </a:p>
        </p:txBody>
      </p:sp>
    </p:spTree>
    <p:extLst>
      <p:ext uri="{BB962C8B-B14F-4D97-AF65-F5344CB8AC3E}">
        <p14:creationId xmlns:p14="http://schemas.microsoft.com/office/powerpoint/2010/main" val="60995909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3234" y="4663844"/>
            <a:ext cx="6168231" cy="1441491"/>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573234" y="3076195"/>
            <a:ext cx="6168231" cy="158765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775E7C2C-A975-EC40-A880-BD0516B1D84C}" type="datetimeFigureOut">
              <a:rPr lang="en-AU"/>
              <a:pPr>
                <a:defRPr/>
              </a:pPr>
              <a:t>28/11/17</a:t>
            </a:fld>
            <a:endParaRPr lang="en-AU"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AU" dirty="0"/>
          </a:p>
        </p:txBody>
      </p:sp>
      <p:sp>
        <p:nvSpPr>
          <p:cNvPr id="6" name="Rectangle 7"/>
          <p:cNvSpPr>
            <a:spLocks noGrp="1" noChangeArrowheads="1"/>
          </p:cNvSpPr>
          <p:nvPr>
            <p:ph type="sldNum" sz="quarter" idx="12"/>
          </p:nvPr>
        </p:nvSpPr>
        <p:spPr>
          <a:ln/>
        </p:spPr>
        <p:txBody>
          <a:bodyPr/>
          <a:lstStyle>
            <a:lvl1pPr>
              <a:defRPr/>
            </a:lvl1pPr>
          </a:lstStyle>
          <a:p>
            <a:pPr>
              <a:defRPr/>
            </a:pPr>
            <a:fld id="{A063820A-4C78-5F4C-AAF8-9BB91E56B3AE}" type="slidenum">
              <a:rPr lang="en-AU"/>
              <a:pPr>
                <a:defRPr/>
              </a:pPr>
              <a:t>‹#›</a:t>
            </a:fld>
            <a:endParaRPr lang="en-AU" dirty="0"/>
          </a:p>
        </p:txBody>
      </p:sp>
    </p:spTree>
    <p:extLst>
      <p:ext uri="{BB962C8B-B14F-4D97-AF65-F5344CB8AC3E}">
        <p14:creationId xmlns:p14="http://schemas.microsoft.com/office/powerpoint/2010/main" val="374092163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544265" y="2096715"/>
            <a:ext cx="3023643" cy="43547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3688854" y="2096715"/>
            <a:ext cx="3023643" cy="43547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5"/>
          <p:cNvSpPr>
            <a:spLocks noGrp="1" noChangeArrowheads="1"/>
          </p:cNvSpPr>
          <p:nvPr>
            <p:ph type="dt" sz="half" idx="10"/>
          </p:nvPr>
        </p:nvSpPr>
        <p:spPr>
          <a:ln/>
        </p:spPr>
        <p:txBody>
          <a:bodyPr/>
          <a:lstStyle>
            <a:lvl1pPr>
              <a:defRPr/>
            </a:lvl1pPr>
          </a:lstStyle>
          <a:p>
            <a:pPr>
              <a:defRPr/>
            </a:pPr>
            <a:fld id="{83023826-B9AA-8844-967F-EDBC538F4430}" type="datetimeFigureOut">
              <a:rPr lang="en-AU"/>
              <a:pPr>
                <a:defRPr/>
              </a:pPr>
              <a:t>28/11/17</a:t>
            </a:fld>
            <a:endParaRPr lang="en-AU" dirty="0"/>
          </a:p>
        </p:txBody>
      </p:sp>
      <p:sp>
        <p:nvSpPr>
          <p:cNvPr id="6" name="Rectangle 6"/>
          <p:cNvSpPr>
            <a:spLocks noGrp="1" noChangeArrowheads="1"/>
          </p:cNvSpPr>
          <p:nvPr>
            <p:ph type="ftr" sz="quarter" idx="11"/>
          </p:nvPr>
        </p:nvSpPr>
        <p:spPr>
          <a:ln/>
        </p:spPr>
        <p:txBody>
          <a:bodyPr/>
          <a:lstStyle>
            <a:lvl1pPr>
              <a:defRPr/>
            </a:lvl1pPr>
          </a:lstStyle>
          <a:p>
            <a:pPr>
              <a:defRPr/>
            </a:pPr>
            <a:endParaRPr lang="en-AU" dirty="0"/>
          </a:p>
        </p:txBody>
      </p:sp>
      <p:sp>
        <p:nvSpPr>
          <p:cNvPr id="7" name="Rectangle 7"/>
          <p:cNvSpPr>
            <a:spLocks noGrp="1" noChangeArrowheads="1"/>
          </p:cNvSpPr>
          <p:nvPr>
            <p:ph type="sldNum" sz="quarter" idx="12"/>
          </p:nvPr>
        </p:nvSpPr>
        <p:spPr>
          <a:ln/>
        </p:spPr>
        <p:txBody>
          <a:bodyPr/>
          <a:lstStyle>
            <a:lvl1pPr>
              <a:defRPr/>
            </a:lvl1pPr>
          </a:lstStyle>
          <a:p>
            <a:pPr>
              <a:defRPr/>
            </a:pPr>
            <a:fld id="{05A3717E-E669-AD46-B021-EAF1C968CE34}" type="slidenum">
              <a:rPr lang="en-AU"/>
              <a:pPr>
                <a:defRPr/>
              </a:pPr>
              <a:t>‹#›</a:t>
            </a:fld>
            <a:endParaRPr lang="en-AU" dirty="0"/>
          </a:p>
        </p:txBody>
      </p:sp>
    </p:spTree>
    <p:extLst>
      <p:ext uri="{BB962C8B-B14F-4D97-AF65-F5344CB8AC3E}">
        <p14:creationId xmlns:p14="http://schemas.microsoft.com/office/powerpoint/2010/main" val="372518542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62841" y="290650"/>
            <a:ext cx="6531069" cy="1209643"/>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362837" y="1624623"/>
            <a:ext cx="3206322" cy="6770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62837" y="2301681"/>
            <a:ext cx="3206322" cy="418166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3686335" y="1624623"/>
            <a:ext cx="3207581" cy="6770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686335" y="2301681"/>
            <a:ext cx="3207581" cy="418166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5"/>
          <p:cNvSpPr>
            <a:spLocks noGrp="1" noChangeArrowheads="1"/>
          </p:cNvSpPr>
          <p:nvPr>
            <p:ph type="dt" sz="half" idx="10"/>
          </p:nvPr>
        </p:nvSpPr>
        <p:spPr>
          <a:ln/>
        </p:spPr>
        <p:txBody>
          <a:bodyPr/>
          <a:lstStyle>
            <a:lvl1pPr>
              <a:defRPr/>
            </a:lvl1pPr>
          </a:lstStyle>
          <a:p>
            <a:pPr>
              <a:defRPr/>
            </a:pPr>
            <a:fld id="{D277592E-C9DD-274E-8935-BC4C912F5C41}" type="datetimeFigureOut">
              <a:rPr lang="en-AU"/>
              <a:pPr>
                <a:defRPr/>
              </a:pPr>
              <a:t>28/11/17</a:t>
            </a:fld>
            <a:endParaRPr lang="en-AU" dirty="0"/>
          </a:p>
        </p:txBody>
      </p:sp>
      <p:sp>
        <p:nvSpPr>
          <p:cNvPr id="8" name="Rectangle 6"/>
          <p:cNvSpPr>
            <a:spLocks noGrp="1" noChangeArrowheads="1"/>
          </p:cNvSpPr>
          <p:nvPr>
            <p:ph type="ftr" sz="quarter" idx="11"/>
          </p:nvPr>
        </p:nvSpPr>
        <p:spPr>
          <a:ln/>
        </p:spPr>
        <p:txBody>
          <a:bodyPr/>
          <a:lstStyle>
            <a:lvl1pPr>
              <a:defRPr/>
            </a:lvl1pPr>
          </a:lstStyle>
          <a:p>
            <a:pPr>
              <a:defRPr/>
            </a:pPr>
            <a:endParaRPr lang="en-AU" dirty="0"/>
          </a:p>
        </p:txBody>
      </p:sp>
      <p:sp>
        <p:nvSpPr>
          <p:cNvPr id="9" name="Rectangle 7"/>
          <p:cNvSpPr>
            <a:spLocks noGrp="1" noChangeArrowheads="1"/>
          </p:cNvSpPr>
          <p:nvPr>
            <p:ph type="sldNum" sz="quarter" idx="12"/>
          </p:nvPr>
        </p:nvSpPr>
        <p:spPr>
          <a:ln/>
        </p:spPr>
        <p:txBody>
          <a:bodyPr/>
          <a:lstStyle>
            <a:lvl1pPr>
              <a:defRPr/>
            </a:lvl1pPr>
          </a:lstStyle>
          <a:p>
            <a:pPr>
              <a:defRPr/>
            </a:pPr>
            <a:fld id="{ADBBFE4B-82FB-E54B-837E-C011BA24652A}" type="slidenum">
              <a:rPr lang="en-AU"/>
              <a:pPr>
                <a:defRPr/>
              </a:pPr>
              <a:t>‹#›</a:t>
            </a:fld>
            <a:endParaRPr lang="en-AU" dirty="0"/>
          </a:p>
        </p:txBody>
      </p:sp>
    </p:spTree>
    <p:extLst>
      <p:ext uri="{BB962C8B-B14F-4D97-AF65-F5344CB8AC3E}">
        <p14:creationId xmlns:p14="http://schemas.microsoft.com/office/powerpoint/2010/main" val="304839643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5"/>
          <p:cNvSpPr>
            <a:spLocks noGrp="1" noChangeArrowheads="1"/>
          </p:cNvSpPr>
          <p:nvPr>
            <p:ph type="dt" sz="half" idx="10"/>
          </p:nvPr>
        </p:nvSpPr>
        <p:spPr>
          <a:ln/>
        </p:spPr>
        <p:txBody>
          <a:bodyPr/>
          <a:lstStyle>
            <a:lvl1pPr>
              <a:defRPr/>
            </a:lvl1pPr>
          </a:lstStyle>
          <a:p>
            <a:pPr>
              <a:defRPr/>
            </a:pPr>
            <a:fld id="{992F328A-8A3C-064F-8DD2-13EDD63DDE89}" type="datetimeFigureOut">
              <a:rPr lang="en-AU"/>
              <a:pPr>
                <a:defRPr/>
              </a:pPr>
              <a:t>28/11/17</a:t>
            </a:fld>
            <a:endParaRPr lang="en-AU" dirty="0"/>
          </a:p>
        </p:txBody>
      </p:sp>
      <p:sp>
        <p:nvSpPr>
          <p:cNvPr id="4" name="Rectangle 6"/>
          <p:cNvSpPr>
            <a:spLocks noGrp="1" noChangeArrowheads="1"/>
          </p:cNvSpPr>
          <p:nvPr>
            <p:ph type="ftr" sz="quarter" idx="11"/>
          </p:nvPr>
        </p:nvSpPr>
        <p:spPr>
          <a:ln/>
        </p:spPr>
        <p:txBody>
          <a:bodyPr/>
          <a:lstStyle>
            <a:lvl1pPr>
              <a:defRPr/>
            </a:lvl1pPr>
          </a:lstStyle>
          <a:p>
            <a:pPr>
              <a:defRPr/>
            </a:pPr>
            <a:endParaRPr lang="en-AU" dirty="0"/>
          </a:p>
        </p:txBody>
      </p:sp>
      <p:sp>
        <p:nvSpPr>
          <p:cNvPr id="5" name="Rectangle 7"/>
          <p:cNvSpPr>
            <a:spLocks noGrp="1" noChangeArrowheads="1"/>
          </p:cNvSpPr>
          <p:nvPr>
            <p:ph type="sldNum" sz="quarter" idx="12"/>
          </p:nvPr>
        </p:nvSpPr>
        <p:spPr>
          <a:ln/>
        </p:spPr>
        <p:txBody>
          <a:bodyPr/>
          <a:lstStyle>
            <a:lvl1pPr>
              <a:defRPr/>
            </a:lvl1pPr>
          </a:lstStyle>
          <a:p>
            <a:pPr>
              <a:defRPr/>
            </a:pPr>
            <a:fld id="{A922A38B-7F2D-AD4C-8629-0BA77A49703A}" type="slidenum">
              <a:rPr lang="en-AU"/>
              <a:pPr>
                <a:defRPr/>
              </a:pPr>
              <a:t>‹#›</a:t>
            </a:fld>
            <a:endParaRPr lang="en-AU" dirty="0"/>
          </a:p>
        </p:txBody>
      </p:sp>
    </p:spTree>
    <p:extLst>
      <p:ext uri="{BB962C8B-B14F-4D97-AF65-F5344CB8AC3E}">
        <p14:creationId xmlns:p14="http://schemas.microsoft.com/office/powerpoint/2010/main" val="30042219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FB3FD435-0ED7-E94F-A528-BA3EE5A3A1AC}" type="datetimeFigureOut">
              <a:rPr lang="en-AU"/>
              <a:pPr>
                <a:defRPr/>
              </a:pPr>
              <a:t>28/11/17</a:t>
            </a:fld>
            <a:endParaRPr lang="en-AU" dirty="0"/>
          </a:p>
        </p:txBody>
      </p:sp>
      <p:sp>
        <p:nvSpPr>
          <p:cNvPr id="3" name="Rectangle 6"/>
          <p:cNvSpPr>
            <a:spLocks noGrp="1" noChangeArrowheads="1"/>
          </p:cNvSpPr>
          <p:nvPr>
            <p:ph type="ftr" sz="quarter" idx="11"/>
          </p:nvPr>
        </p:nvSpPr>
        <p:spPr>
          <a:ln/>
        </p:spPr>
        <p:txBody>
          <a:bodyPr/>
          <a:lstStyle>
            <a:lvl1pPr>
              <a:defRPr/>
            </a:lvl1pPr>
          </a:lstStyle>
          <a:p>
            <a:pPr>
              <a:defRPr/>
            </a:pPr>
            <a:endParaRPr lang="en-AU" dirty="0"/>
          </a:p>
        </p:txBody>
      </p:sp>
      <p:sp>
        <p:nvSpPr>
          <p:cNvPr id="4" name="Rectangle 7"/>
          <p:cNvSpPr>
            <a:spLocks noGrp="1" noChangeArrowheads="1"/>
          </p:cNvSpPr>
          <p:nvPr>
            <p:ph type="sldNum" sz="quarter" idx="12"/>
          </p:nvPr>
        </p:nvSpPr>
        <p:spPr>
          <a:ln/>
        </p:spPr>
        <p:txBody>
          <a:bodyPr/>
          <a:lstStyle>
            <a:lvl1pPr>
              <a:defRPr/>
            </a:lvl1pPr>
          </a:lstStyle>
          <a:p>
            <a:pPr>
              <a:defRPr/>
            </a:pPr>
            <a:fld id="{EF808991-028D-6440-96F0-BFAADEE55D9F}" type="slidenum">
              <a:rPr lang="en-AU"/>
              <a:pPr>
                <a:defRPr/>
              </a:pPr>
              <a:t>‹#›</a:t>
            </a:fld>
            <a:endParaRPr lang="en-AU" dirty="0"/>
          </a:p>
        </p:txBody>
      </p:sp>
    </p:spTree>
    <p:extLst>
      <p:ext uri="{BB962C8B-B14F-4D97-AF65-F5344CB8AC3E}">
        <p14:creationId xmlns:p14="http://schemas.microsoft.com/office/powerpoint/2010/main" val="150449825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2838" y="288973"/>
            <a:ext cx="2387418" cy="1229803"/>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2837195" y="288978"/>
            <a:ext cx="4056721" cy="619437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362838" y="1518779"/>
            <a:ext cx="2387418" cy="49645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122FFECF-F264-AB47-8C05-4CC2AA90EEA4}" type="datetimeFigureOut">
              <a:rPr lang="en-AU"/>
              <a:pPr>
                <a:defRPr/>
              </a:pPr>
              <a:t>28/11/17</a:t>
            </a:fld>
            <a:endParaRPr lang="en-AU" dirty="0"/>
          </a:p>
        </p:txBody>
      </p:sp>
      <p:sp>
        <p:nvSpPr>
          <p:cNvPr id="6" name="Rectangle 6"/>
          <p:cNvSpPr>
            <a:spLocks noGrp="1" noChangeArrowheads="1"/>
          </p:cNvSpPr>
          <p:nvPr>
            <p:ph type="ftr" sz="quarter" idx="11"/>
          </p:nvPr>
        </p:nvSpPr>
        <p:spPr>
          <a:ln/>
        </p:spPr>
        <p:txBody>
          <a:bodyPr/>
          <a:lstStyle>
            <a:lvl1pPr>
              <a:defRPr/>
            </a:lvl1pPr>
          </a:lstStyle>
          <a:p>
            <a:pPr>
              <a:defRPr/>
            </a:pPr>
            <a:endParaRPr lang="en-AU" dirty="0"/>
          </a:p>
        </p:txBody>
      </p:sp>
      <p:sp>
        <p:nvSpPr>
          <p:cNvPr id="7" name="Rectangle 7"/>
          <p:cNvSpPr>
            <a:spLocks noGrp="1" noChangeArrowheads="1"/>
          </p:cNvSpPr>
          <p:nvPr>
            <p:ph type="sldNum" sz="quarter" idx="12"/>
          </p:nvPr>
        </p:nvSpPr>
        <p:spPr>
          <a:ln/>
        </p:spPr>
        <p:txBody>
          <a:bodyPr/>
          <a:lstStyle>
            <a:lvl1pPr>
              <a:defRPr/>
            </a:lvl1pPr>
          </a:lstStyle>
          <a:p>
            <a:pPr>
              <a:defRPr/>
            </a:pPr>
            <a:fld id="{E25E0434-2A0E-0C46-A417-D376BBD9E016}" type="slidenum">
              <a:rPr lang="en-AU"/>
              <a:pPr>
                <a:defRPr/>
              </a:pPr>
              <a:t>‹#›</a:t>
            </a:fld>
            <a:endParaRPr lang="en-AU" dirty="0"/>
          </a:p>
        </p:txBody>
      </p:sp>
    </p:spTree>
    <p:extLst>
      <p:ext uri="{BB962C8B-B14F-4D97-AF65-F5344CB8AC3E}">
        <p14:creationId xmlns:p14="http://schemas.microsoft.com/office/powerpoint/2010/main" val="236128571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22372" y="5080503"/>
            <a:ext cx="4354046" cy="599783"/>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422372" y="648503"/>
            <a:ext cx="4354046" cy="4354712"/>
          </a:xfrm>
        </p:spPr>
        <p:txBody>
          <a:bodyPr lIns="91440" tIns="45720" rIns="91440" bIns="4572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dirty="0" smtClean="0"/>
          </a:p>
        </p:txBody>
      </p:sp>
      <p:sp>
        <p:nvSpPr>
          <p:cNvPr id="4" name="Text Placeholder 3"/>
          <p:cNvSpPr>
            <a:spLocks noGrp="1"/>
          </p:cNvSpPr>
          <p:nvPr>
            <p:ph type="body" sz="half" idx="2"/>
          </p:nvPr>
        </p:nvSpPr>
        <p:spPr>
          <a:xfrm>
            <a:off x="1422372" y="5680280"/>
            <a:ext cx="4354046" cy="85178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9B88F3B6-0C50-F94A-AC53-C75A2BD917EE}" type="datetimeFigureOut">
              <a:rPr lang="en-AU"/>
              <a:pPr>
                <a:defRPr/>
              </a:pPr>
              <a:t>28/11/17</a:t>
            </a:fld>
            <a:endParaRPr lang="en-AU" dirty="0"/>
          </a:p>
        </p:txBody>
      </p:sp>
      <p:sp>
        <p:nvSpPr>
          <p:cNvPr id="6" name="Rectangle 6"/>
          <p:cNvSpPr>
            <a:spLocks noGrp="1" noChangeArrowheads="1"/>
          </p:cNvSpPr>
          <p:nvPr>
            <p:ph type="ftr" sz="quarter" idx="11"/>
          </p:nvPr>
        </p:nvSpPr>
        <p:spPr>
          <a:ln/>
        </p:spPr>
        <p:txBody>
          <a:bodyPr/>
          <a:lstStyle>
            <a:lvl1pPr>
              <a:defRPr/>
            </a:lvl1pPr>
          </a:lstStyle>
          <a:p>
            <a:pPr>
              <a:defRPr/>
            </a:pPr>
            <a:endParaRPr lang="en-AU" dirty="0"/>
          </a:p>
        </p:txBody>
      </p:sp>
      <p:sp>
        <p:nvSpPr>
          <p:cNvPr id="7" name="Rectangle 7"/>
          <p:cNvSpPr>
            <a:spLocks noGrp="1" noChangeArrowheads="1"/>
          </p:cNvSpPr>
          <p:nvPr>
            <p:ph type="sldNum" sz="quarter" idx="12"/>
          </p:nvPr>
        </p:nvSpPr>
        <p:spPr>
          <a:ln/>
        </p:spPr>
        <p:txBody>
          <a:bodyPr/>
          <a:lstStyle>
            <a:lvl1pPr>
              <a:defRPr/>
            </a:lvl1pPr>
          </a:lstStyle>
          <a:p>
            <a:pPr>
              <a:defRPr/>
            </a:pPr>
            <a:fld id="{E079F225-8C56-5C40-BF3B-BF1920CD3DFE}" type="slidenum">
              <a:rPr lang="en-AU"/>
              <a:pPr>
                <a:defRPr/>
              </a:pPr>
              <a:t>‹#›</a:t>
            </a:fld>
            <a:endParaRPr lang="en-AU" dirty="0"/>
          </a:p>
        </p:txBody>
      </p:sp>
    </p:spTree>
    <p:extLst>
      <p:ext uri="{BB962C8B-B14F-4D97-AF65-F5344CB8AC3E}">
        <p14:creationId xmlns:p14="http://schemas.microsoft.com/office/powerpoint/2010/main" val="202264167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dt" sz="half" idx="10"/>
          </p:nvPr>
        </p:nvSpPr>
        <p:spPr>
          <a:ln/>
        </p:spPr>
        <p:txBody>
          <a:bodyPr/>
          <a:lstStyle>
            <a:lvl1pPr>
              <a:defRPr/>
            </a:lvl1pPr>
          </a:lstStyle>
          <a:p>
            <a:pPr>
              <a:defRPr/>
            </a:pPr>
            <a:fld id="{2DC43DC6-6B4C-F548-890F-F80AC9CC1563}" type="datetimeFigureOut">
              <a:rPr lang="en-AU"/>
              <a:pPr>
                <a:defRPr/>
              </a:pPr>
              <a:t>28/11/17</a:t>
            </a:fld>
            <a:endParaRPr lang="en-AU"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AU" dirty="0"/>
          </a:p>
        </p:txBody>
      </p:sp>
      <p:sp>
        <p:nvSpPr>
          <p:cNvPr id="6" name="Rectangle 7"/>
          <p:cNvSpPr>
            <a:spLocks noGrp="1" noChangeArrowheads="1"/>
          </p:cNvSpPr>
          <p:nvPr>
            <p:ph type="sldNum" sz="quarter" idx="12"/>
          </p:nvPr>
        </p:nvSpPr>
        <p:spPr>
          <a:ln/>
        </p:spPr>
        <p:txBody>
          <a:bodyPr/>
          <a:lstStyle>
            <a:lvl1pPr>
              <a:defRPr/>
            </a:lvl1pPr>
          </a:lstStyle>
          <a:p>
            <a:pPr>
              <a:defRPr/>
            </a:pPr>
            <a:fld id="{AA6FDFEE-564A-E746-84FB-9FF7F5296BA8}" type="slidenum">
              <a:rPr lang="en-AU"/>
              <a:pPr>
                <a:defRPr/>
              </a:pPr>
              <a:t>‹#›</a:t>
            </a:fld>
            <a:endParaRPr lang="en-AU" dirty="0"/>
          </a:p>
        </p:txBody>
      </p:sp>
    </p:spTree>
    <p:extLst>
      <p:ext uri="{BB962C8B-B14F-4D97-AF65-F5344CB8AC3E}">
        <p14:creationId xmlns:p14="http://schemas.microsoft.com/office/powerpoint/2010/main" val="276894132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42557" y="645145"/>
            <a:ext cx="1814186" cy="5806283"/>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7" y="645145"/>
            <a:ext cx="5321611" cy="580628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dt" sz="half" idx="10"/>
          </p:nvPr>
        </p:nvSpPr>
        <p:spPr>
          <a:ln/>
        </p:spPr>
        <p:txBody>
          <a:bodyPr/>
          <a:lstStyle>
            <a:lvl1pPr>
              <a:defRPr/>
            </a:lvl1pPr>
          </a:lstStyle>
          <a:p>
            <a:pPr>
              <a:defRPr/>
            </a:pPr>
            <a:fld id="{7D0E2B85-EBCC-6745-9F45-BCDBC126FB36}" type="datetimeFigureOut">
              <a:rPr lang="en-AU"/>
              <a:pPr>
                <a:defRPr/>
              </a:pPr>
              <a:t>28/11/17</a:t>
            </a:fld>
            <a:endParaRPr lang="en-AU"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AU" dirty="0"/>
          </a:p>
        </p:txBody>
      </p:sp>
      <p:sp>
        <p:nvSpPr>
          <p:cNvPr id="6" name="Rectangle 7"/>
          <p:cNvSpPr>
            <a:spLocks noGrp="1" noChangeArrowheads="1"/>
          </p:cNvSpPr>
          <p:nvPr>
            <p:ph type="sldNum" sz="quarter" idx="12"/>
          </p:nvPr>
        </p:nvSpPr>
        <p:spPr>
          <a:ln/>
        </p:spPr>
        <p:txBody>
          <a:bodyPr/>
          <a:lstStyle>
            <a:lvl1pPr>
              <a:defRPr/>
            </a:lvl1pPr>
          </a:lstStyle>
          <a:p>
            <a:pPr>
              <a:defRPr/>
            </a:pPr>
            <a:fld id="{87099B19-DD1E-F54A-BAAB-19F61C0C6F98}" type="slidenum">
              <a:rPr lang="en-AU"/>
              <a:pPr>
                <a:defRPr/>
              </a:pPr>
              <a:t>‹#›</a:t>
            </a:fld>
            <a:endParaRPr lang="en-AU" dirty="0"/>
          </a:p>
        </p:txBody>
      </p:sp>
    </p:spTree>
    <p:extLst>
      <p:ext uri="{BB962C8B-B14F-4D97-AF65-F5344CB8AC3E}">
        <p14:creationId xmlns:p14="http://schemas.microsoft.com/office/powerpoint/2010/main" val="861250897"/>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1FE0AC6-FC45-479A-B814-43D457413AE5}" type="datetimeFigureOut">
              <a:rPr lang="en-AU" smtClean="0"/>
              <a:t>28/11/17</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3A6C601-F1E1-4034-A05A-22082D841678}" type="slidenum">
              <a:rPr lang="en-AU" smtClean="0"/>
              <a:t>‹#›</a:t>
            </a:fld>
            <a:endParaRPr lang="en-AU" dirty="0"/>
          </a:p>
        </p:txBody>
      </p:sp>
    </p:spTree>
    <p:extLst>
      <p:ext uri="{BB962C8B-B14F-4D97-AF65-F5344CB8AC3E}">
        <p14:creationId xmlns:p14="http://schemas.microsoft.com/office/powerpoint/2010/main" val="21757720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jpeg"/><Relationship Id="rId16" Type="http://schemas.openxmlformats.org/officeDocument/2006/relationships/image" Target="../media/image3.emf"/><Relationship Id="rId17"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10" descr="Gov2T-PPT-background2.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4196" name="Rectangle 4"/>
          <p:cNvSpPr>
            <a:spLocks noGrp="1" noChangeArrowheads="1"/>
          </p:cNvSpPr>
          <p:nvPr>
            <p:ph type="body" idx="1"/>
          </p:nvPr>
        </p:nvSpPr>
        <p:spPr bwMode="auto">
          <a:xfrm>
            <a:off x="685800" y="1982791"/>
            <a:ext cx="7772400" cy="4113212"/>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4197" name="Rectangle 5"/>
          <p:cNvSpPr>
            <a:spLocks noGrp="1" noChangeArrowheads="1"/>
          </p:cNvSpPr>
          <p:nvPr>
            <p:ph type="dt" sz="half" idx="2"/>
          </p:nvPr>
        </p:nvSpPr>
        <p:spPr bwMode="auto">
          <a:xfrm>
            <a:off x="685800" y="6249988"/>
            <a:ext cx="1905000" cy="457200"/>
          </a:xfrm>
          <a:prstGeom prst="rect">
            <a:avLst/>
          </a:prstGeom>
          <a:noFill/>
          <a:ln>
            <a:noFill/>
          </a:ln>
          <a:extLst/>
        </p:spPr>
        <p:txBody>
          <a:bodyPr vert="horz" wrap="square" lIns="102870" tIns="51436" rIns="102870" bIns="51436" numCol="1" anchor="t" anchorCtr="0" compatLnSpc="1">
            <a:prstTxWarp prst="textNoShape">
              <a:avLst/>
            </a:prstTxWarp>
          </a:bodyPr>
          <a:lstStyle>
            <a:lvl1pPr eaLnBrk="0" hangingPunct="0">
              <a:defRPr sz="1600" b="0">
                <a:solidFill>
                  <a:srgbClr val="99CCFF"/>
                </a:solidFill>
                <a:latin typeface="Times New Roman" charset="0"/>
                <a:cs typeface="+mn-cs"/>
              </a:defRPr>
            </a:lvl1pPr>
          </a:lstStyle>
          <a:p>
            <a:pPr>
              <a:defRPr/>
            </a:pPr>
            <a:fld id="{4955E4F1-9C08-4C4D-88D2-F0D4B5C9E563}" type="datetimeFigureOut">
              <a:rPr lang="en-AU"/>
              <a:pPr>
                <a:defRPr/>
              </a:pPr>
              <a:t>28/11/17</a:t>
            </a:fld>
            <a:endParaRPr lang="en-AU" dirty="0"/>
          </a:p>
        </p:txBody>
      </p:sp>
      <p:sp>
        <p:nvSpPr>
          <p:cNvPr id="264198" name="Rectangle 6"/>
          <p:cNvSpPr>
            <a:spLocks noGrp="1" noChangeArrowheads="1"/>
          </p:cNvSpPr>
          <p:nvPr>
            <p:ph type="ftr" sz="quarter" idx="3"/>
          </p:nvPr>
        </p:nvSpPr>
        <p:spPr bwMode="auto">
          <a:xfrm>
            <a:off x="3124200" y="6249988"/>
            <a:ext cx="2895600" cy="457200"/>
          </a:xfrm>
          <a:prstGeom prst="rect">
            <a:avLst/>
          </a:prstGeom>
          <a:noFill/>
          <a:ln>
            <a:noFill/>
          </a:ln>
          <a:extLst/>
        </p:spPr>
        <p:txBody>
          <a:bodyPr vert="horz" wrap="square" lIns="102870" tIns="51436" rIns="102870" bIns="51436" numCol="1" anchor="t" anchorCtr="0" compatLnSpc="1">
            <a:prstTxWarp prst="textNoShape">
              <a:avLst/>
            </a:prstTxWarp>
          </a:bodyPr>
          <a:lstStyle>
            <a:lvl1pPr algn="ctr" eaLnBrk="0" hangingPunct="0">
              <a:defRPr sz="1600" b="0">
                <a:solidFill>
                  <a:srgbClr val="99CCFF"/>
                </a:solidFill>
                <a:latin typeface="Times New Roman" charset="0"/>
                <a:cs typeface="+mn-cs"/>
              </a:defRPr>
            </a:lvl1pPr>
          </a:lstStyle>
          <a:p>
            <a:pPr>
              <a:defRPr/>
            </a:pPr>
            <a:endParaRPr lang="en-AU" dirty="0"/>
          </a:p>
        </p:txBody>
      </p:sp>
      <p:sp>
        <p:nvSpPr>
          <p:cNvPr id="264199" name="Rectangle 7"/>
          <p:cNvSpPr>
            <a:spLocks noGrp="1" noChangeArrowheads="1"/>
          </p:cNvSpPr>
          <p:nvPr>
            <p:ph type="sldNum" sz="quarter" idx="4"/>
          </p:nvPr>
        </p:nvSpPr>
        <p:spPr bwMode="auto">
          <a:xfrm>
            <a:off x="6553200" y="6249988"/>
            <a:ext cx="1905000" cy="457200"/>
          </a:xfrm>
          <a:prstGeom prst="rect">
            <a:avLst/>
          </a:prstGeom>
          <a:noFill/>
          <a:ln>
            <a:noFill/>
          </a:ln>
          <a:extLst/>
        </p:spPr>
        <p:txBody>
          <a:bodyPr vert="horz" wrap="square" lIns="102870" tIns="51436" rIns="102870" bIns="51436" numCol="1" anchor="t" anchorCtr="0" compatLnSpc="1">
            <a:prstTxWarp prst="textNoShape">
              <a:avLst/>
            </a:prstTxWarp>
          </a:bodyPr>
          <a:lstStyle>
            <a:lvl1pPr algn="r" eaLnBrk="0" hangingPunct="0">
              <a:defRPr sz="1600" b="0">
                <a:solidFill>
                  <a:srgbClr val="CCFFCC"/>
                </a:solidFill>
                <a:latin typeface="Times New Roman" charset="0"/>
                <a:cs typeface="+mn-cs"/>
              </a:defRPr>
            </a:lvl1pPr>
          </a:lstStyle>
          <a:p>
            <a:pPr>
              <a:defRPr/>
            </a:pPr>
            <a:fld id="{B6CFD2E3-6E01-364B-9E3A-840A758387A8}" type="slidenum">
              <a:rPr lang="en-AU"/>
              <a:pPr>
                <a:defRPr/>
              </a:pPr>
              <a:t>‹#›</a:t>
            </a:fld>
            <a:endParaRPr lang="en-AU" dirty="0"/>
          </a:p>
        </p:txBody>
      </p:sp>
      <p:sp>
        <p:nvSpPr>
          <p:cNvPr id="1031" name="Rectangle 11"/>
          <p:cNvSpPr>
            <a:spLocks noChangeArrowheads="1"/>
          </p:cNvSpPr>
          <p:nvPr/>
        </p:nvSpPr>
        <p:spPr bwMode="auto">
          <a:xfrm>
            <a:off x="0" y="6084888"/>
            <a:ext cx="9144000" cy="773112"/>
          </a:xfrm>
          <a:prstGeom prst="rect">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lIns="102870" tIns="51436" rIns="102870" bIns="51436"/>
          <a:lstStyle/>
          <a:p>
            <a:pPr defTabSz="1028700" eaLnBrk="0" hangingPunct="0"/>
            <a:endParaRPr lang="en-AU" sz="2800" b="0" dirty="0">
              <a:solidFill>
                <a:schemeClr val="tx1"/>
              </a:solidFill>
              <a:latin typeface="Times New Roman" charset="0"/>
            </a:endParaRPr>
          </a:p>
        </p:txBody>
      </p:sp>
      <p:pic>
        <p:nvPicPr>
          <p:cNvPr id="1032" name="Picture 13" descr="G2T-logo-web.jp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33375" y="6192839"/>
            <a:ext cx="2154238" cy="63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3" name="Picture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921625" y="6354763"/>
            <a:ext cx="977900" cy="328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4" name="AutoShape 17" descr="AED0B06A-F75D-4C3D-9D57-644BAED0E7A0@Belkin"/>
          <p:cNvSpPr>
            <a:spLocks noChangeAspect="1" noChangeArrowheads="1"/>
          </p:cNvSpPr>
          <p:nvPr userDrawn="1"/>
        </p:nvSpPr>
        <p:spPr bwMode="auto">
          <a:xfrm>
            <a:off x="2047875" y="2128840"/>
            <a:ext cx="5048250" cy="2600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AU" sz="2800" b="0" dirty="0">
              <a:solidFill>
                <a:schemeClr val="tx1"/>
              </a:solidFill>
              <a:latin typeface="Times New Roman" charset="0"/>
            </a:endParaRPr>
          </a:p>
        </p:txBody>
      </p:sp>
      <p:sp>
        <p:nvSpPr>
          <p:cNvPr id="1035" name="AutoShape 19" descr="AED0B06A-F75D-4C3D-9D57-644BAED0E7A0@Belkin"/>
          <p:cNvSpPr>
            <a:spLocks noChangeAspect="1" noChangeArrowheads="1"/>
          </p:cNvSpPr>
          <p:nvPr userDrawn="1"/>
        </p:nvSpPr>
        <p:spPr bwMode="auto">
          <a:xfrm>
            <a:off x="2047875" y="2128840"/>
            <a:ext cx="5048250" cy="2600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AU" sz="2800" b="0" dirty="0">
              <a:solidFill>
                <a:schemeClr val="tx1"/>
              </a:solidFill>
              <a:latin typeface="Times New Roman" charset="0"/>
            </a:endParaRPr>
          </a:p>
        </p:txBody>
      </p:sp>
      <p:sp>
        <p:nvSpPr>
          <p:cNvPr id="1036" name="AutoShape 21" descr="AED0B06A-F75D-4C3D-9D57-644BAED0E7A0@Belkin"/>
          <p:cNvSpPr>
            <a:spLocks noChangeAspect="1" noChangeArrowheads="1"/>
          </p:cNvSpPr>
          <p:nvPr userDrawn="1"/>
        </p:nvSpPr>
        <p:spPr bwMode="auto">
          <a:xfrm>
            <a:off x="2047875" y="2128840"/>
            <a:ext cx="5048250" cy="2600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AU" sz="2800" b="0" dirty="0">
              <a:solidFill>
                <a:schemeClr val="tx1"/>
              </a:solidFill>
              <a:latin typeface="Times New Roman" charset="0"/>
            </a:endParaRPr>
          </a:p>
        </p:txBody>
      </p:sp>
      <p:sp>
        <p:nvSpPr>
          <p:cNvPr id="1037" name="AutoShape 23" descr="AED0B06A-F75D-4C3D-9D57-644BAED0E7A0@Belkin"/>
          <p:cNvSpPr>
            <a:spLocks noChangeAspect="1" noChangeArrowheads="1"/>
          </p:cNvSpPr>
          <p:nvPr userDrawn="1"/>
        </p:nvSpPr>
        <p:spPr bwMode="auto">
          <a:xfrm>
            <a:off x="2047875" y="2128840"/>
            <a:ext cx="5048250" cy="2600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AU" sz="2800" b="0" dirty="0">
              <a:solidFill>
                <a:schemeClr val="tx1"/>
              </a:solidFill>
              <a:latin typeface="Times New Roman" charset="0"/>
            </a:endParaRPr>
          </a:p>
        </p:txBody>
      </p:sp>
      <p:sp>
        <p:nvSpPr>
          <p:cNvPr id="1038" name="AutoShape 25" descr="AED0B06A-F75D-4C3D-9D57-644BAED0E7A0@Belkin"/>
          <p:cNvSpPr>
            <a:spLocks noChangeAspect="1" noChangeArrowheads="1"/>
          </p:cNvSpPr>
          <p:nvPr userDrawn="1"/>
        </p:nvSpPr>
        <p:spPr bwMode="auto">
          <a:xfrm>
            <a:off x="2047875" y="2128840"/>
            <a:ext cx="5048250" cy="2600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AU" sz="2800" b="0" dirty="0">
              <a:solidFill>
                <a:schemeClr val="tx1"/>
              </a:solidFill>
              <a:latin typeface="Times New Roman" charset="0"/>
            </a:endParaRPr>
          </a:p>
        </p:txBody>
      </p:sp>
      <p:sp>
        <p:nvSpPr>
          <p:cNvPr id="1039" name="AutoShape 27" descr="AED0B06A-F75D-4C3D-9D57-644BAED0E7A0@Belkin"/>
          <p:cNvSpPr>
            <a:spLocks noChangeAspect="1" noChangeArrowheads="1"/>
          </p:cNvSpPr>
          <p:nvPr userDrawn="1"/>
        </p:nvSpPr>
        <p:spPr bwMode="auto">
          <a:xfrm>
            <a:off x="2047875" y="2128840"/>
            <a:ext cx="5048250" cy="2600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AU" sz="2800" b="0" dirty="0">
              <a:solidFill>
                <a:schemeClr val="tx1"/>
              </a:solidFill>
              <a:latin typeface="Times New Roman" charset="0"/>
            </a:endParaRPr>
          </a:p>
        </p:txBody>
      </p:sp>
      <p:pic>
        <p:nvPicPr>
          <p:cNvPr id="1040" name="Picture 15" descr="lateral_economics"/>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5384803" y="6137277"/>
            <a:ext cx="3629025" cy="752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41" name="Rectangle 3"/>
          <p:cNvSpPr>
            <a:spLocks noGrp="1" noChangeArrowheads="1"/>
          </p:cNvSpPr>
          <p:nvPr>
            <p:ph type="title"/>
          </p:nvPr>
        </p:nvSpPr>
        <p:spPr bwMode="auto">
          <a:xfrm>
            <a:off x="0" y="608019"/>
            <a:ext cx="9144000" cy="11461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ctr" anchorCtr="0" compatLnSpc="1">
            <a:prstTxWarp prst="textNoShape">
              <a:avLst/>
            </a:prstTxWarp>
          </a:bodyPr>
          <a:lstStyle/>
          <a:p>
            <a:pPr lvl="0"/>
            <a:endParaRPr lang="en-AU"/>
          </a:p>
        </p:txBody>
      </p:sp>
      <p:sp>
        <p:nvSpPr>
          <p:cNvPr id="1044" name="Rectangle 20"/>
          <p:cNvSpPr>
            <a:spLocks noChangeArrowheads="1"/>
          </p:cNvSpPr>
          <p:nvPr userDrawn="1"/>
        </p:nvSpPr>
        <p:spPr bwMode="auto">
          <a:xfrm>
            <a:off x="152400" y="6096006"/>
            <a:ext cx="2438400" cy="731839"/>
          </a:xfrm>
          <a:prstGeom prst="rect">
            <a:avLst/>
          </a:prstGeom>
          <a:solidFill>
            <a:srgbClr val="FFFFFF"/>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02870" tIns="51436" rIns="102870" bIns="51436" anchor="ctr"/>
          <a:lstStyle/>
          <a:p>
            <a:pPr>
              <a:defRPr/>
            </a:pPr>
            <a:endParaRPr lang="en-US" dirty="0">
              <a:cs typeface="+mn-cs"/>
            </a:endParaRPr>
          </a:p>
        </p:txBody>
      </p:sp>
      <p:sp>
        <p:nvSpPr>
          <p:cNvPr id="19" name="TextBox 2"/>
          <p:cNvSpPr txBox="1">
            <a:spLocks noChangeArrowheads="1"/>
          </p:cNvSpPr>
          <p:nvPr userDrawn="1"/>
        </p:nvSpPr>
        <p:spPr bwMode="auto">
          <a:xfrm>
            <a:off x="152399" y="6188932"/>
            <a:ext cx="523240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4000" b="1">
                <a:solidFill>
                  <a:srgbClr val="E6FFFF"/>
                </a:solidFill>
                <a:latin typeface="Arial" charset="0"/>
                <a:ea typeface="ＭＳ Ｐゴシック" charset="0"/>
                <a:cs typeface="ＭＳ Ｐゴシック" charset="0"/>
              </a:defRPr>
            </a:lvl1pPr>
            <a:lvl2pPr marL="742950" indent="-285750" eaLnBrk="0" hangingPunct="0">
              <a:defRPr sz="4000" b="1">
                <a:solidFill>
                  <a:srgbClr val="E6FFFF"/>
                </a:solidFill>
                <a:latin typeface="Arial" charset="0"/>
                <a:ea typeface="ＭＳ Ｐゴシック" charset="0"/>
              </a:defRPr>
            </a:lvl2pPr>
            <a:lvl3pPr marL="1143000" indent="-228600" eaLnBrk="0" hangingPunct="0">
              <a:defRPr sz="4000" b="1">
                <a:solidFill>
                  <a:srgbClr val="E6FFFF"/>
                </a:solidFill>
                <a:latin typeface="Arial" charset="0"/>
                <a:ea typeface="ＭＳ Ｐゴシック" charset="0"/>
              </a:defRPr>
            </a:lvl3pPr>
            <a:lvl4pPr marL="1600200" indent="-228600" eaLnBrk="0" hangingPunct="0">
              <a:defRPr sz="4000" b="1">
                <a:solidFill>
                  <a:srgbClr val="E6FFFF"/>
                </a:solidFill>
                <a:latin typeface="Arial" charset="0"/>
                <a:ea typeface="ＭＳ Ｐゴシック" charset="0"/>
              </a:defRPr>
            </a:lvl4pPr>
            <a:lvl5pPr marL="2057400" indent="-228600" eaLnBrk="0" hangingPunct="0">
              <a:defRPr sz="4000" b="1">
                <a:solidFill>
                  <a:srgbClr val="E6FFFF"/>
                </a:solidFill>
                <a:latin typeface="Arial" charset="0"/>
                <a:ea typeface="ＭＳ Ｐゴシック" charset="0"/>
              </a:defRPr>
            </a:lvl5pPr>
            <a:lvl6pPr marL="2514600" indent="-228600" eaLnBrk="0" fontAlgn="base" hangingPunct="0">
              <a:spcBef>
                <a:spcPct val="0"/>
              </a:spcBef>
              <a:spcAft>
                <a:spcPct val="0"/>
              </a:spcAft>
              <a:defRPr sz="4000" b="1">
                <a:solidFill>
                  <a:srgbClr val="E6FFFF"/>
                </a:solidFill>
                <a:latin typeface="Arial" charset="0"/>
                <a:ea typeface="ＭＳ Ｐゴシック" charset="0"/>
              </a:defRPr>
            </a:lvl6pPr>
            <a:lvl7pPr marL="2971800" indent="-228600" eaLnBrk="0" fontAlgn="base" hangingPunct="0">
              <a:spcBef>
                <a:spcPct val="0"/>
              </a:spcBef>
              <a:spcAft>
                <a:spcPct val="0"/>
              </a:spcAft>
              <a:defRPr sz="4000" b="1">
                <a:solidFill>
                  <a:srgbClr val="E6FFFF"/>
                </a:solidFill>
                <a:latin typeface="Arial" charset="0"/>
                <a:ea typeface="ＭＳ Ｐゴシック" charset="0"/>
              </a:defRPr>
            </a:lvl7pPr>
            <a:lvl8pPr marL="3429000" indent="-228600" eaLnBrk="0" fontAlgn="base" hangingPunct="0">
              <a:spcBef>
                <a:spcPct val="0"/>
              </a:spcBef>
              <a:spcAft>
                <a:spcPct val="0"/>
              </a:spcAft>
              <a:defRPr sz="4000" b="1">
                <a:solidFill>
                  <a:srgbClr val="E6FFFF"/>
                </a:solidFill>
                <a:latin typeface="Arial" charset="0"/>
                <a:ea typeface="ＭＳ Ｐゴシック" charset="0"/>
              </a:defRPr>
            </a:lvl8pPr>
            <a:lvl9pPr marL="3886200" indent="-228600" eaLnBrk="0" fontAlgn="base" hangingPunct="0">
              <a:spcBef>
                <a:spcPct val="0"/>
              </a:spcBef>
              <a:spcAft>
                <a:spcPct val="0"/>
              </a:spcAft>
              <a:defRPr sz="4000" b="1">
                <a:solidFill>
                  <a:srgbClr val="E6FFFF"/>
                </a:solidFill>
                <a:latin typeface="Arial" charset="0"/>
                <a:ea typeface="ＭＳ Ｐゴシック" charset="0"/>
              </a:defRPr>
            </a:lvl9pPr>
          </a:lstStyle>
          <a:p>
            <a:r>
              <a:rPr lang="en-AU" sz="2800" dirty="0" smtClean="0">
                <a:solidFill>
                  <a:srgbClr val="20628F"/>
                </a:solidFill>
                <a:latin typeface="Arial Narrow"/>
                <a:cs typeface="Arial Narrow"/>
              </a:rPr>
              <a:t>@</a:t>
            </a:r>
            <a:r>
              <a:rPr lang="en-AU" sz="2800" dirty="0">
                <a:solidFill>
                  <a:srgbClr val="20628F"/>
                </a:solidFill>
                <a:latin typeface="Arial Narrow"/>
                <a:cs typeface="Arial Narrow"/>
              </a:rPr>
              <a:t>ngruen1</a:t>
            </a:r>
            <a:endParaRPr lang="en-AU" sz="1800" dirty="0">
              <a:solidFill>
                <a:srgbClr val="20628F"/>
              </a:solidFill>
              <a:latin typeface="Arial Narrow"/>
              <a:cs typeface="Arial Narrow"/>
            </a:endParaRPr>
          </a:p>
        </p:txBody>
      </p:sp>
    </p:spTree>
  </p:cSld>
  <p:clrMap bg1="dk2" tx1="lt1" bg2="dk1"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4196">
                                            <p:txEl>
                                              <p:pRg st="0" end="0"/>
                                            </p:txEl>
                                          </p:spTgt>
                                        </p:tgtEl>
                                        <p:attrNameLst>
                                          <p:attrName>style.visibility</p:attrName>
                                        </p:attrNameLst>
                                      </p:cBhvr>
                                      <p:to>
                                        <p:strVal val="visible"/>
                                      </p:to>
                                    </p:set>
                                    <p:anim calcmode="lin" valueType="num">
                                      <p:cBhvr additive="base">
                                        <p:cTn id="7" dur="500" fill="hold"/>
                                        <p:tgtEl>
                                          <p:spTgt spid="26419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6419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4196">
                                            <p:txEl>
                                              <p:pRg st="1" end="1"/>
                                            </p:txEl>
                                          </p:spTgt>
                                        </p:tgtEl>
                                        <p:attrNameLst>
                                          <p:attrName>style.visibility</p:attrName>
                                        </p:attrNameLst>
                                      </p:cBhvr>
                                      <p:to>
                                        <p:strVal val="visible"/>
                                      </p:to>
                                    </p:set>
                                    <p:anim calcmode="lin" valueType="num">
                                      <p:cBhvr additive="base">
                                        <p:cTn id="13" dur="500" fill="hold"/>
                                        <p:tgtEl>
                                          <p:spTgt spid="26419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6419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64196">
                                            <p:txEl>
                                              <p:pRg st="2" end="2"/>
                                            </p:txEl>
                                          </p:spTgt>
                                        </p:tgtEl>
                                        <p:attrNameLst>
                                          <p:attrName>style.visibility</p:attrName>
                                        </p:attrNameLst>
                                      </p:cBhvr>
                                      <p:to>
                                        <p:strVal val="visible"/>
                                      </p:to>
                                    </p:set>
                                    <p:anim calcmode="lin" valueType="num">
                                      <p:cBhvr additive="base">
                                        <p:cTn id="19" dur="500" fill="hold"/>
                                        <p:tgtEl>
                                          <p:spTgt spid="26419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6419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64196">
                                            <p:txEl>
                                              <p:pRg st="3" end="3"/>
                                            </p:txEl>
                                          </p:spTgt>
                                        </p:tgtEl>
                                        <p:attrNameLst>
                                          <p:attrName>style.visibility</p:attrName>
                                        </p:attrNameLst>
                                      </p:cBhvr>
                                      <p:to>
                                        <p:strVal val="visible"/>
                                      </p:to>
                                    </p:set>
                                    <p:anim calcmode="lin" valueType="num">
                                      <p:cBhvr additive="base">
                                        <p:cTn id="25" dur="500" fill="hold"/>
                                        <p:tgtEl>
                                          <p:spTgt spid="26419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6419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64196">
                                            <p:txEl>
                                              <p:pRg st="4" end="4"/>
                                            </p:txEl>
                                          </p:spTgt>
                                        </p:tgtEl>
                                        <p:attrNameLst>
                                          <p:attrName>style.visibility</p:attrName>
                                        </p:attrNameLst>
                                      </p:cBhvr>
                                      <p:to>
                                        <p:strVal val="visible"/>
                                      </p:to>
                                    </p:set>
                                    <p:anim calcmode="lin" valueType="num">
                                      <p:cBhvr additive="base">
                                        <p:cTn id="31" dur="500" fill="hold"/>
                                        <p:tgtEl>
                                          <p:spTgt spid="264196">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64196">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196" grpId="0" build="p">
        <p:tmplLst>
          <p:tmpl lvl="1">
            <p:tnLst>
              <p:par>
                <p:cTn presetID="2" presetClass="entr" presetSubtype="8" fill="hold" nodeType="clickEffect">
                  <p:stCondLst>
                    <p:cond delay="0"/>
                  </p:stCondLst>
                  <p:childTnLst>
                    <p:set>
                      <p:cBhvr>
                        <p:cTn dur="1" fill="hold">
                          <p:stCondLst>
                            <p:cond delay="0"/>
                          </p:stCondLst>
                        </p:cTn>
                        <p:tgtEl>
                          <p:spTgt spid="264196"/>
                        </p:tgtEl>
                        <p:attrNameLst>
                          <p:attrName>style.visibility</p:attrName>
                        </p:attrNameLst>
                      </p:cBhvr>
                      <p:to>
                        <p:strVal val="visible"/>
                      </p:to>
                    </p:set>
                    <p:anim calcmode="lin" valueType="num">
                      <p:cBhvr additive="base">
                        <p:cTn dur="500" fill="hold"/>
                        <p:tgtEl>
                          <p:spTgt spid="264196"/>
                        </p:tgtEl>
                        <p:attrNameLst>
                          <p:attrName>ppt_x</p:attrName>
                        </p:attrNameLst>
                      </p:cBhvr>
                      <p:tavLst>
                        <p:tav tm="0">
                          <p:val>
                            <p:strVal val="0-#ppt_w/2"/>
                          </p:val>
                        </p:tav>
                        <p:tav tm="100000">
                          <p:val>
                            <p:strVal val="#ppt_x"/>
                          </p:val>
                        </p:tav>
                      </p:tavLst>
                    </p:anim>
                    <p:anim calcmode="lin" valueType="num">
                      <p:cBhvr additive="base">
                        <p:cTn dur="500" fill="hold"/>
                        <p:tgtEl>
                          <p:spTgt spid="264196"/>
                        </p:tgtEl>
                        <p:attrNameLst>
                          <p:attrName>ppt_y</p:attrName>
                        </p:attrNameLst>
                      </p:cBhvr>
                      <p:tavLst>
                        <p:tav tm="0">
                          <p:val>
                            <p:strVal val="#ppt_y"/>
                          </p:val>
                        </p:tav>
                        <p:tav tm="100000">
                          <p:val>
                            <p:strVal val="#ppt_y"/>
                          </p:val>
                        </p:tav>
                      </p:tavLst>
                    </p:anim>
                  </p:childTnLst>
                </p:cTn>
              </p:par>
            </p:tnLst>
          </p:tmpl>
          <p:tmpl lvl="2">
            <p:tnLst>
              <p:par>
                <p:cTn presetID="2" presetClass="entr" presetSubtype="8" fill="hold" nodeType="clickEffect">
                  <p:stCondLst>
                    <p:cond delay="0"/>
                  </p:stCondLst>
                  <p:childTnLst>
                    <p:set>
                      <p:cBhvr>
                        <p:cTn dur="1" fill="hold">
                          <p:stCondLst>
                            <p:cond delay="0"/>
                          </p:stCondLst>
                        </p:cTn>
                        <p:tgtEl>
                          <p:spTgt spid="264196"/>
                        </p:tgtEl>
                        <p:attrNameLst>
                          <p:attrName>style.visibility</p:attrName>
                        </p:attrNameLst>
                      </p:cBhvr>
                      <p:to>
                        <p:strVal val="visible"/>
                      </p:to>
                    </p:set>
                    <p:anim calcmode="lin" valueType="num">
                      <p:cBhvr additive="base">
                        <p:cTn dur="500" fill="hold"/>
                        <p:tgtEl>
                          <p:spTgt spid="264196"/>
                        </p:tgtEl>
                        <p:attrNameLst>
                          <p:attrName>ppt_x</p:attrName>
                        </p:attrNameLst>
                      </p:cBhvr>
                      <p:tavLst>
                        <p:tav tm="0">
                          <p:val>
                            <p:strVal val="0-#ppt_w/2"/>
                          </p:val>
                        </p:tav>
                        <p:tav tm="100000">
                          <p:val>
                            <p:strVal val="#ppt_x"/>
                          </p:val>
                        </p:tav>
                      </p:tavLst>
                    </p:anim>
                    <p:anim calcmode="lin" valueType="num">
                      <p:cBhvr additive="base">
                        <p:cTn dur="500" fill="hold"/>
                        <p:tgtEl>
                          <p:spTgt spid="264196"/>
                        </p:tgtEl>
                        <p:attrNameLst>
                          <p:attrName>ppt_y</p:attrName>
                        </p:attrNameLst>
                      </p:cBhvr>
                      <p:tavLst>
                        <p:tav tm="0">
                          <p:val>
                            <p:strVal val="#ppt_y"/>
                          </p:val>
                        </p:tav>
                        <p:tav tm="100000">
                          <p:val>
                            <p:strVal val="#ppt_y"/>
                          </p:val>
                        </p:tav>
                      </p:tavLst>
                    </p:anim>
                  </p:childTnLst>
                </p:cTn>
              </p:par>
            </p:tnLst>
          </p:tmpl>
          <p:tmpl lvl="3">
            <p:tnLst>
              <p:par>
                <p:cTn presetID="2" presetClass="entr" presetSubtype="8" fill="hold" nodeType="clickEffect">
                  <p:stCondLst>
                    <p:cond delay="0"/>
                  </p:stCondLst>
                  <p:childTnLst>
                    <p:set>
                      <p:cBhvr>
                        <p:cTn dur="1" fill="hold">
                          <p:stCondLst>
                            <p:cond delay="0"/>
                          </p:stCondLst>
                        </p:cTn>
                        <p:tgtEl>
                          <p:spTgt spid="264196"/>
                        </p:tgtEl>
                        <p:attrNameLst>
                          <p:attrName>style.visibility</p:attrName>
                        </p:attrNameLst>
                      </p:cBhvr>
                      <p:to>
                        <p:strVal val="visible"/>
                      </p:to>
                    </p:set>
                    <p:anim calcmode="lin" valueType="num">
                      <p:cBhvr additive="base">
                        <p:cTn dur="500" fill="hold"/>
                        <p:tgtEl>
                          <p:spTgt spid="264196"/>
                        </p:tgtEl>
                        <p:attrNameLst>
                          <p:attrName>ppt_x</p:attrName>
                        </p:attrNameLst>
                      </p:cBhvr>
                      <p:tavLst>
                        <p:tav tm="0">
                          <p:val>
                            <p:strVal val="0-#ppt_w/2"/>
                          </p:val>
                        </p:tav>
                        <p:tav tm="100000">
                          <p:val>
                            <p:strVal val="#ppt_x"/>
                          </p:val>
                        </p:tav>
                      </p:tavLst>
                    </p:anim>
                    <p:anim calcmode="lin" valueType="num">
                      <p:cBhvr additive="base">
                        <p:cTn dur="500" fill="hold"/>
                        <p:tgtEl>
                          <p:spTgt spid="264196"/>
                        </p:tgtEl>
                        <p:attrNameLst>
                          <p:attrName>ppt_y</p:attrName>
                        </p:attrNameLst>
                      </p:cBhvr>
                      <p:tavLst>
                        <p:tav tm="0">
                          <p:val>
                            <p:strVal val="#ppt_y"/>
                          </p:val>
                        </p:tav>
                        <p:tav tm="100000">
                          <p:val>
                            <p:strVal val="#ppt_y"/>
                          </p:val>
                        </p:tav>
                      </p:tavLst>
                    </p:anim>
                  </p:childTnLst>
                </p:cTn>
              </p:par>
            </p:tnLst>
          </p:tmpl>
          <p:tmpl lvl="4">
            <p:tnLst>
              <p:par>
                <p:cTn presetID="2" presetClass="entr" presetSubtype="8" fill="hold" nodeType="clickEffect">
                  <p:stCondLst>
                    <p:cond delay="0"/>
                  </p:stCondLst>
                  <p:childTnLst>
                    <p:set>
                      <p:cBhvr>
                        <p:cTn dur="1" fill="hold">
                          <p:stCondLst>
                            <p:cond delay="0"/>
                          </p:stCondLst>
                        </p:cTn>
                        <p:tgtEl>
                          <p:spTgt spid="264196"/>
                        </p:tgtEl>
                        <p:attrNameLst>
                          <p:attrName>style.visibility</p:attrName>
                        </p:attrNameLst>
                      </p:cBhvr>
                      <p:to>
                        <p:strVal val="visible"/>
                      </p:to>
                    </p:set>
                    <p:anim calcmode="lin" valueType="num">
                      <p:cBhvr additive="base">
                        <p:cTn dur="500" fill="hold"/>
                        <p:tgtEl>
                          <p:spTgt spid="264196"/>
                        </p:tgtEl>
                        <p:attrNameLst>
                          <p:attrName>ppt_x</p:attrName>
                        </p:attrNameLst>
                      </p:cBhvr>
                      <p:tavLst>
                        <p:tav tm="0">
                          <p:val>
                            <p:strVal val="0-#ppt_w/2"/>
                          </p:val>
                        </p:tav>
                        <p:tav tm="100000">
                          <p:val>
                            <p:strVal val="#ppt_x"/>
                          </p:val>
                        </p:tav>
                      </p:tavLst>
                    </p:anim>
                    <p:anim calcmode="lin" valueType="num">
                      <p:cBhvr additive="base">
                        <p:cTn dur="500" fill="hold"/>
                        <p:tgtEl>
                          <p:spTgt spid="264196"/>
                        </p:tgtEl>
                        <p:attrNameLst>
                          <p:attrName>ppt_y</p:attrName>
                        </p:attrNameLst>
                      </p:cBhvr>
                      <p:tavLst>
                        <p:tav tm="0">
                          <p:val>
                            <p:strVal val="#ppt_y"/>
                          </p:val>
                        </p:tav>
                        <p:tav tm="100000">
                          <p:val>
                            <p:strVal val="#ppt_y"/>
                          </p:val>
                        </p:tav>
                      </p:tavLst>
                    </p:anim>
                  </p:childTnLst>
                </p:cTn>
              </p:par>
            </p:tnLst>
          </p:tmpl>
          <p:tmpl lvl="5">
            <p:tnLst>
              <p:par>
                <p:cTn presetID="2" presetClass="entr" presetSubtype="8" fill="hold" nodeType="clickEffect">
                  <p:stCondLst>
                    <p:cond delay="0"/>
                  </p:stCondLst>
                  <p:childTnLst>
                    <p:set>
                      <p:cBhvr>
                        <p:cTn dur="1" fill="hold">
                          <p:stCondLst>
                            <p:cond delay="0"/>
                          </p:stCondLst>
                        </p:cTn>
                        <p:tgtEl>
                          <p:spTgt spid="264196"/>
                        </p:tgtEl>
                        <p:attrNameLst>
                          <p:attrName>style.visibility</p:attrName>
                        </p:attrNameLst>
                      </p:cBhvr>
                      <p:to>
                        <p:strVal val="visible"/>
                      </p:to>
                    </p:set>
                    <p:anim calcmode="lin" valueType="num">
                      <p:cBhvr additive="base">
                        <p:cTn dur="500" fill="hold"/>
                        <p:tgtEl>
                          <p:spTgt spid="264196"/>
                        </p:tgtEl>
                        <p:attrNameLst>
                          <p:attrName>ppt_x</p:attrName>
                        </p:attrNameLst>
                      </p:cBhvr>
                      <p:tavLst>
                        <p:tav tm="0">
                          <p:val>
                            <p:strVal val="0-#ppt_w/2"/>
                          </p:val>
                        </p:tav>
                        <p:tav tm="100000">
                          <p:val>
                            <p:strVal val="#ppt_x"/>
                          </p:val>
                        </p:tav>
                      </p:tavLst>
                    </p:anim>
                    <p:anim calcmode="lin" valueType="num">
                      <p:cBhvr additive="base">
                        <p:cTn dur="500" fill="hold"/>
                        <p:tgtEl>
                          <p:spTgt spid="264196"/>
                        </p:tgtEl>
                        <p:attrNameLst>
                          <p:attrName>ppt_y</p:attrName>
                        </p:attrNameLst>
                      </p:cBhvr>
                      <p:tavLst>
                        <p:tav tm="0">
                          <p:val>
                            <p:strVal val="#ppt_y"/>
                          </p:val>
                        </p:tav>
                        <p:tav tm="100000">
                          <p:val>
                            <p:strVal val="#ppt_y"/>
                          </p:val>
                        </p:tav>
                      </p:tavLst>
                    </p:anim>
                  </p:childTnLst>
                </p:cTn>
              </p:par>
            </p:tnLst>
          </p:tmpl>
        </p:tmplLst>
      </p:bldP>
    </p:bldLst>
  </p:timing>
  <p:hf hdr="0" ftr="0" dt="0"/>
  <p:txStyles>
    <p:titleStyle>
      <a:lvl1pPr algn="ctr" defTabSz="1028700" rtl="0" eaLnBrk="0" fontAlgn="base" hangingPunct="0">
        <a:spcBef>
          <a:spcPct val="0"/>
        </a:spcBef>
        <a:spcAft>
          <a:spcPct val="0"/>
        </a:spcAft>
        <a:defRPr sz="4600">
          <a:solidFill>
            <a:srgbClr val="F7FFFF"/>
          </a:solidFill>
          <a:latin typeface="+mj-lt"/>
          <a:ea typeface="ＭＳ Ｐゴシック" charset="0"/>
          <a:cs typeface="ＭＳ Ｐゴシック" charset="0"/>
        </a:defRPr>
      </a:lvl1pPr>
      <a:lvl2pPr algn="ctr" defTabSz="1028700" rtl="0" eaLnBrk="0" fontAlgn="base" hangingPunct="0">
        <a:spcBef>
          <a:spcPct val="0"/>
        </a:spcBef>
        <a:spcAft>
          <a:spcPct val="0"/>
        </a:spcAft>
        <a:defRPr sz="4600">
          <a:solidFill>
            <a:srgbClr val="F7FFFF"/>
          </a:solidFill>
          <a:latin typeface="Arial" charset="0"/>
          <a:ea typeface="ＭＳ Ｐゴシック" charset="0"/>
          <a:cs typeface="ＭＳ Ｐゴシック" charset="0"/>
        </a:defRPr>
      </a:lvl2pPr>
      <a:lvl3pPr algn="ctr" defTabSz="1028700" rtl="0" eaLnBrk="0" fontAlgn="base" hangingPunct="0">
        <a:spcBef>
          <a:spcPct val="0"/>
        </a:spcBef>
        <a:spcAft>
          <a:spcPct val="0"/>
        </a:spcAft>
        <a:defRPr sz="4600">
          <a:solidFill>
            <a:srgbClr val="F7FFFF"/>
          </a:solidFill>
          <a:latin typeface="Arial" charset="0"/>
          <a:ea typeface="ＭＳ Ｐゴシック" charset="0"/>
          <a:cs typeface="ＭＳ Ｐゴシック" charset="0"/>
        </a:defRPr>
      </a:lvl3pPr>
      <a:lvl4pPr algn="ctr" defTabSz="1028700" rtl="0" eaLnBrk="0" fontAlgn="base" hangingPunct="0">
        <a:spcBef>
          <a:spcPct val="0"/>
        </a:spcBef>
        <a:spcAft>
          <a:spcPct val="0"/>
        </a:spcAft>
        <a:defRPr sz="4600">
          <a:solidFill>
            <a:srgbClr val="F7FFFF"/>
          </a:solidFill>
          <a:latin typeface="Arial" charset="0"/>
          <a:ea typeface="ＭＳ Ｐゴシック" charset="0"/>
          <a:cs typeface="ＭＳ Ｐゴシック" charset="0"/>
        </a:defRPr>
      </a:lvl4pPr>
      <a:lvl5pPr algn="ctr" defTabSz="1028700" rtl="0" eaLnBrk="0" fontAlgn="base" hangingPunct="0">
        <a:spcBef>
          <a:spcPct val="0"/>
        </a:spcBef>
        <a:spcAft>
          <a:spcPct val="0"/>
        </a:spcAft>
        <a:defRPr sz="4600">
          <a:solidFill>
            <a:srgbClr val="F7FFFF"/>
          </a:solidFill>
          <a:latin typeface="Arial" charset="0"/>
          <a:ea typeface="ＭＳ Ｐゴシック" charset="0"/>
          <a:cs typeface="ＭＳ Ｐゴシック" charset="0"/>
        </a:defRPr>
      </a:lvl5pPr>
      <a:lvl6pPr marL="457200" algn="ctr" rtl="0" eaLnBrk="0" fontAlgn="base" hangingPunct="0">
        <a:spcBef>
          <a:spcPct val="0"/>
        </a:spcBef>
        <a:spcAft>
          <a:spcPct val="0"/>
        </a:spcAft>
        <a:defRPr sz="4400">
          <a:solidFill>
            <a:schemeClr val="tx1"/>
          </a:solidFill>
          <a:latin typeface="Arial Narrow" pitchFamily="34" charset="0"/>
        </a:defRPr>
      </a:lvl6pPr>
      <a:lvl7pPr marL="914400" algn="ctr" rtl="0" eaLnBrk="0" fontAlgn="base" hangingPunct="0">
        <a:spcBef>
          <a:spcPct val="0"/>
        </a:spcBef>
        <a:spcAft>
          <a:spcPct val="0"/>
        </a:spcAft>
        <a:defRPr sz="4400">
          <a:solidFill>
            <a:schemeClr val="tx1"/>
          </a:solidFill>
          <a:latin typeface="Arial Narrow" pitchFamily="34" charset="0"/>
        </a:defRPr>
      </a:lvl7pPr>
      <a:lvl8pPr marL="1371600" algn="ctr" rtl="0" eaLnBrk="0" fontAlgn="base" hangingPunct="0">
        <a:spcBef>
          <a:spcPct val="0"/>
        </a:spcBef>
        <a:spcAft>
          <a:spcPct val="0"/>
        </a:spcAft>
        <a:defRPr sz="4400">
          <a:solidFill>
            <a:schemeClr val="tx1"/>
          </a:solidFill>
          <a:latin typeface="Arial Narrow" pitchFamily="34" charset="0"/>
        </a:defRPr>
      </a:lvl8pPr>
      <a:lvl9pPr marL="1828800" algn="ctr" rtl="0" eaLnBrk="0" fontAlgn="base" hangingPunct="0">
        <a:spcBef>
          <a:spcPct val="0"/>
        </a:spcBef>
        <a:spcAft>
          <a:spcPct val="0"/>
        </a:spcAft>
        <a:defRPr sz="4400">
          <a:solidFill>
            <a:schemeClr val="tx1"/>
          </a:solidFill>
          <a:latin typeface="Arial Narrow" pitchFamily="34" charset="0"/>
        </a:defRPr>
      </a:lvl9pPr>
    </p:titleStyle>
    <p:body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3.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image" Target="../media/image15.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 Id="rId3" Type="http://schemas.openxmlformats.org/officeDocument/2006/relationships/image" Target="../media/image2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jpg"/><Relationship Id="rId3" Type="http://schemas.openxmlformats.org/officeDocument/2006/relationships/image" Target="../media/image23.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 Id="rId3"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14.jp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7.xml"/><Relationship Id="rId5" Type="http://schemas.openxmlformats.org/officeDocument/2006/relationships/image" Target="../media/image36.png"/><Relationship Id="rId1" Type="http://schemas.microsoft.com/office/2007/relationships/media" Target="../media/media1.mp4"/><Relationship Id="rId2" Type="http://schemas.openxmlformats.org/officeDocument/2006/relationships/video" Target="../media/media1.mp4"/></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 Id="rId3" Type="http://schemas.openxmlformats.org/officeDocument/2006/relationships/image" Target="../media/image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4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34.png"/></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 Id="rId3" Type="http://schemas.openxmlformats.org/officeDocument/2006/relationships/image" Target="../media/image14.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7.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 Id="rId3" Type="http://schemas.openxmlformats.org/officeDocument/2006/relationships/image" Target="../media/image47.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68.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3.png"/><Relationship Id="rId1" Type="http://schemas.openxmlformats.org/officeDocument/2006/relationships/slideLayout" Target="../slideLayouts/slideLayout7.xml"/><Relationship Id="rId2" Type="http://schemas.openxmlformats.org/officeDocument/2006/relationships/image" Target="../media/image5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 Id="rId3" Type="http://schemas.openxmlformats.org/officeDocument/2006/relationships/image" Target="../media/image47.jpg"/></Relationships>
</file>

<file path=ppt/slides/_rels/slide70.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5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5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58.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5.png"/></Relationships>
</file>

<file path=ppt/slides/_rels/slide81.xml.rels><?xml version="1.0" encoding="UTF-8" standalone="yes"?>
<Relationships xmlns="http://schemas.openxmlformats.org/package/2006/relationships"><Relationship Id="rId3" Type="http://schemas.openxmlformats.org/officeDocument/2006/relationships/image" Target="../media/image59.emf"/><Relationship Id="rId4" Type="http://schemas.openxmlformats.org/officeDocument/2006/relationships/image" Target="../media/image3.emf"/><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60.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6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295275" y="296973"/>
            <a:ext cx="8657168" cy="5194301"/>
          </a:xfrm>
          <a:prstGeom prst="rect">
            <a:avLst/>
          </a:prstGeom>
        </p:spPr>
      </p:pic>
      <p:sp>
        <p:nvSpPr>
          <p:cNvPr id="15361" name="Rectangle 5"/>
          <p:cNvSpPr>
            <a:spLocks noGrp="1" noChangeArrowheads="1"/>
          </p:cNvSpPr>
          <p:nvPr>
            <p:ph type="title"/>
          </p:nvPr>
        </p:nvSpPr>
        <p:spPr>
          <a:xfrm>
            <a:off x="-76200" y="3025776"/>
            <a:ext cx="2743200" cy="838200"/>
          </a:xfrm>
        </p:spPr>
        <p:txBody>
          <a:bodyPr/>
          <a:lstStyle/>
          <a:p>
            <a:r>
              <a:rPr lang="en-US" sz="2400" dirty="0" smtClean="0">
                <a:effectLst>
                  <a:outerShdw blurRad="57150" dist="63500" dir="2700000" algn="tl" rotWithShape="0">
                    <a:srgbClr val="000000"/>
                  </a:outerShdw>
                </a:effectLst>
              </a:rPr>
              <a:t>APO 15</a:t>
            </a:r>
            <a:r>
              <a:rPr lang="en-US" sz="2400" baseline="30000" dirty="0" smtClean="0">
                <a:effectLst>
                  <a:outerShdw blurRad="57150" dist="63500" dir="2700000" algn="tl" rotWithShape="0">
                    <a:srgbClr val="000000"/>
                  </a:outerShdw>
                </a:effectLst>
              </a:rPr>
              <a:t>th</a:t>
            </a:r>
            <a:r>
              <a:rPr lang="en-US" sz="2400" dirty="0" smtClean="0">
                <a:effectLst>
                  <a:outerShdw blurRad="57150" dist="63500" dir="2700000" algn="tl" rotWithShape="0">
                    <a:srgbClr val="000000"/>
                  </a:outerShdw>
                </a:effectLst>
              </a:rPr>
              <a:t> Anniversary </a:t>
            </a:r>
            <a:endParaRPr lang="en-US" sz="2400" dirty="0">
              <a:effectLst>
                <a:outerShdw blurRad="57150" dist="63500" dir="2700000" algn="tl" rotWithShape="0">
                  <a:srgbClr val="000000"/>
                </a:outerShdw>
              </a:effectLst>
            </a:endParaRPr>
          </a:p>
        </p:txBody>
      </p:sp>
      <p:sp>
        <p:nvSpPr>
          <p:cNvPr id="15362" name="TextBox 1"/>
          <p:cNvSpPr txBox="1">
            <a:spLocks noChangeArrowheads="1"/>
          </p:cNvSpPr>
          <p:nvPr/>
        </p:nvSpPr>
        <p:spPr bwMode="auto">
          <a:xfrm>
            <a:off x="295275" y="5491274"/>
            <a:ext cx="7004050" cy="4770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4000" b="1">
                <a:solidFill>
                  <a:srgbClr val="E6FFFF"/>
                </a:solidFill>
                <a:latin typeface="Arial" charset="0"/>
                <a:ea typeface="ＭＳ Ｐゴシック" charset="0"/>
                <a:cs typeface="ＭＳ Ｐゴシック" charset="0"/>
              </a:defRPr>
            </a:lvl1pPr>
            <a:lvl2pPr marL="742950" indent="-285750" eaLnBrk="0" hangingPunct="0">
              <a:defRPr sz="4000" b="1">
                <a:solidFill>
                  <a:srgbClr val="E6FFFF"/>
                </a:solidFill>
                <a:latin typeface="Arial" charset="0"/>
                <a:ea typeface="ＭＳ Ｐゴシック" charset="0"/>
              </a:defRPr>
            </a:lvl2pPr>
            <a:lvl3pPr marL="1143000" indent="-228600" eaLnBrk="0" hangingPunct="0">
              <a:defRPr sz="4000" b="1">
                <a:solidFill>
                  <a:srgbClr val="E6FFFF"/>
                </a:solidFill>
                <a:latin typeface="Arial" charset="0"/>
                <a:ea typeface="ＭＳ Ｐゴシック" charset="0"/>
              </a:defRPr>
            </a:lvl3pPr>
            <a:lvl4pPr marL="1600200" indent="-228600" eaLnBrk="0" hangingPunct="0">
              <a:defRPr sz="4000" b="1">
                <a:solidFill>
                  <a:srgbClr val="E6FFFF"/>
                </a:solidFill>
                <a:latin typeface="Arial" charset="0"/>
                <a:ea typeface="ＭＳ Ｐゴシック" charset="0"/>
              </a:defRPr>
            </a:lvl4pPr>
            <a:lvl5pPr marL="2057400" indent="-228600" eaLnBrk="0" hangingPunct="0">
              <a:defRPr sz="4000" b="1">
                <a:solidFill>
                  <a:srgbClr val="E6FFFF"/>
                </a:solidFill>
                <a:latin typeface="Arial" charset="0"/>
                <a:ea typeface="ＭＳ Ｐゴシック" charset="0"/>
              </a:defRPr>
            </a:lvl5pPr>
            <a:lvl6pPr marL="2514600" indent="-228600" eaLnBrk="0" fontAlgn="base" hangingPunct="0">
              <a:spcBef>
                <a:spcPct val="0"/>
              </a:spcBef>
              <a:spcAft>
                <a:spcPct val="0"/>
              </a:spcAft>
              <a:defRPr sz="4000" b="1">
                <a:solidFill>
                  <a:srgbClr val="E6FFFF"/>
                </a:solidFill>
                <a:latin typeface="Arial" charset="0"/>
                <a:ea typeface="ＭＳ Ｐゴシック" charset="0"/>
              </a:defRPr>
            </a:lvl6pPr>
            <a:lvl7pPr marL="2971800" indent="-228600" eaLnBrk="0" fontAlgn="base" hangingPunct="0">
              <a:spcBef>
                <a:spcPct val="0"/>
              </a:spcBef>
              <a:spcAft>
                <a:spcPct val="0"/>
              </a:spcAft>
              <a:defRPr sz="4000" b="1">
                <a:solidFill>
                  <a:srgbClr val="E6FFFF"/>
                </a:solidFill>
                <a:latin typeface="Arial" charset="0"/>
                <a:ea typeface="ＭＳ Ｐゴシック" charset="0"/>
              </a:defRPr>
            </a:lvl7pPr>
            <a:lvl8pPr marL="3429000" indent="-228600" eaLnBrk="0" fontAlgn="base" hangingPunct="0">
              <a:spcBef>
                <a:spcPct val="0"/>
              </a:spcBef>
              <a:spcAft>
                <a:spcPct val="0"/>
              </a:spcAft>
              <a:defRPr sz="4000" b="1">
                <a:solidFill>
                  <a:srgbClr val="E6FFFF"/>
                </a:solidFill>
                <a:latin typeface="Arial" charset="0"/>
                <a:ea typeface="ＭＳ Ｐゴシック" charset="0"/>
              </a:defRPr>
            </a:lvl8pPr>
            <a:lvl9pPr marL="3886200" indent="-228600" eaLnBrk="0" fontAlgn="base" hangingPunct="0">
              <a:spcBef>
                <a:spcPct val="0"/>
              </a:spcBef>
              <a:spcAft>
                <a:spcPct val="0"/>
              </a:spcAft>
              <a:defRPr sz="4000" b="1">
                <a:solidFill>
                  <a:srgbClr val="E6FFFF"/>
                </a:solidFill>
                <a:latin typeface="Arial" charset="0"/>
                <a:ea typeface="ＭＳ Ｐゴシック" charset="0"/>
              </a:defRPr>
            </a:lvl9pPr>
          </a:lstStyle>
          <a:p>
            <a:r>
              <a:rPr lang="en-AU" sz="2500" b="0" dirty="0"/>
              <a:t>Nicholas Gruen</a:t>
            </a:r>
          </a:p>
        </p:txBody>
      </p:sp>
      <p:sp>
        <p:nvSpPr>
          <p:cNvPr id="15363" name="TextBox 2"/>
          <p:cNvSpPr txBox="1">
            <a:spLocks noChangeArrowheads="1"/>
          </p:cNvSpPr>
          <p:nvPr/>
        </p:nvSpPr>
        <p:spPr bwMode="auto">
          <a:xfrm>
            <a:off x="4419600" y="5539316"/>
            <a:ext cx="53848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4000" b="1">
                <a:solidFill>
                  <a:srgbClr val="E6FFFF"/>
                </a:solidFill>
                <a:latin typeface="Arial" charset="0"/>
                <a:ea typeface="ＭＳ Ｐゴシック" charset="0"/>
                <a:cs typeface="ＭＳ Ｐゴシック" charset="0"/>
              </a:defRPr>
            </a:lvl1pPr>
            <a:lvl2pPr marL="742950" indent="-285750" eaLnBrk="0" hangingPunct="0">
              <a:defRPr sz="4000" b="1">
                <a:solidFill>
                  <a:srgbClr val="E6FFFF"/>
                </a:solidFill>
                <a:latin typeface="Arial" charset="0"/>
                <a:ea typeface="ＭＳ Ｐゴシック" charset="0"/>
              </a:defRPr>
            </a:lvl2pPr>
            <a:lvl3pPr marL="1143000" indent="-228600" eaLnBrk="0" hangingPunct="0">
              <a:defRPr sz="4000" b="1">
                <a:solidFill>
                  <a:srgbClr val="E6FFFF"/>
                </a:solidFill>
                <a:latin typeface="Arial" charset="0"/>
                <a:ea typeface="ＭＳ Ｐゴシック" charset="0"/>
              </a:defRPr>
            </a:lvl3pPr>
            <a:lvl4pPr marL="1600200" indent="-228600" eaLnBrk="0" hangingPunct="0">
              <a:defRPr sz="4000" b="1">
                <a:solidFill>
                  <a:srgbClr val="E6FFFF"/>
                </a:solidFill>
                <a:latin typeface="Arial" charset="0"/>
                <a:ea typeface="ＭＳ Ｐゴシック" charset="0"/>
              </a:defRPr>
            </a:lvl4pPr>
            <a:lvl5pPr marL="2057400" indent="-228600" eaLnBrk="0" hangingPunct="0">
              <a:defRPr sz="4000" b="1">
                <a:solidFill>
                  <a:srgbClr val="E6FFFF"/>
                </a:solidFill>
                <a:latin typeface="Arial" charset="0"/>
                <a:ea typeface="ＭＳ Ｐゴシック" charset="0"/>
              </a:defRPr>
            </a:lvl5pPr>
            <a:lvl6pPr marL="2514600" indent="-228600" eaLnBrk="0" fontAlgn="base" hangingPunct="0">
              <a:spcBef>
                <a:spcPct val="0"/>
              </a:spcBef>
              <a:spcAft>
                <a:spcPct val="0"/>
              </a:spcAft>
              <a:defRPr sz="4000" b="1">
                <a:solidFill>
                  <a:srgbClr val="E6FFFF"/>
                </a:solidFill>
                <a:latin typeface="Arial" charset="0"/>
                <a:ea typeface="ＭＳ Ｐゴシック" charset="0"/>
              </a:defRPr>
            </a:lvl6pPr>
            <a:lvl7pPr marL="2971800" indent="-228600" eaLnBrk="0" fontAlgn="base" hangingPunct="0">
              <a:spcBef>
                <a:spcPct val="0"/>
              </a:spcBef>
              <a:spcAft>
                <a:spcPct val="0"/>
              </a:spcAft>
              <a:defRPr sz="4000" b="1">
                <a:solidFill>
                  <a:srgbClr val="E6FFFF"/>
                </a:solidFill>
                <a:latin typeface="Arial" charset="0"/>
                <a:ea typeface="ＭＳ Ｐゴシック" charset="0"/>
              </a:defRPr>
            </a:lvl7pPr>
            <a:lvl8pPr marL="3429000" indent="-228600" eaLnBrk="0" fontAlgn="base" hangingPunct="0">
              <a:spcBef>
                <a:spcPct val="0"/>
              </a:spcBef>
              <a:spcAft>
                <a:spcPct val="0"/>
              </a:spcAft>
              <a:defRPr sz="4000" b="1">
                <a:solidFill>
                  <a:srgbClr val="E6FFFF"/>
                </a:solidFill>
                <a:latin typeface="Arial" charset="0"/>
                <a:ea typeface="ＭＳ Ｐゴシック" charset="0"/>
              </a:defRPr>
            </a:lvl8pPr>
            <a:lvl9pPr marL="3886200" indent="-228600" eaLnBrk="0" fontAlgn="base" hangingPunct="0">
              <a:spcBef>
                <a:spcPct val="0"/>
              </a:spcBef>
              <a:spcAft>
                <a:spcPct val="0"/>
              </a:spcAft>
              <a:defRPr sz="4000" b="1">
                <a:solidFill>
                  <a:srgbClr val="E6FFFF"/>
                </a:solidFill>
                <a:latin typeface="Arial" charset="0"/>
                <a:ea typeface="ＭＳ Ｐゴシック" charset="0"/>
              </a:defRPr>
            </a:lvl9pPr>
          </a:lstStyle>
          <a:p>
            <a:r>
              <a:rPr lang="en-AU" sz="2400" b="0" dirty="0">
                <a:solidFill>
                  <a:srgbClr val="66CCFF"/>
                </a:solidFill>
              </a:rPr>
              <a:t>E</a:t>
            </a:r>
            <a:r>
              <a:rPr lang="en-AU" sz="1400" b="0" dirty="0">
                <a:solidFill>
                  <a:srgbClr val="66CCFF"/>
                </a:solidFill>
              </a:rPr>
              <a:t> </a:t>
            </a:r>
            <a:r>
              <a:rPr lang="en-AU" sz="2000" dirty="0" smtClean="0"/>
              <a:t>ngruen@lateraleconomics.com.au</a:t>
            </a:r>
            <a:r>
              <a:rPr lang="en-AU" sz="2000" dirty="0" smtClean="0"/>
              <a:t> </a:t>
            </a:r>
            <a:endParaRPr lang="en-AU" sz="1400" dirty="0"/>
          </a:p>
        </p:txBody>
      </p:sp>
      <p:pic>
        <p:nvPicPr>
          <p:cNvPr id="15364" name="Picture 1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7448" y="6314017"/>
            <a:ext cx="1228725" cy="4254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67" name="Rectangle 5"/>
          <p:cNvSpPr txBox="1">
            <a:spLocks noChangeArrowheads="1"/>
          </p:cNvSpPr>
          <p:nvPr/>
        </p:nvSpPr>
        <p:spPr bwMode="auto">
          <a:xfrm>
            <a:off x="6286500" y="3025776"/>
            <a:ext cx="2768600" cy="8382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ctr" anchorCtr="0" compatLnSpc="1">
            <a:prstTxWarp prst="textNoShape">
              <a:avLst/>
            </a:prstTxWarp>
          </a:bodyPr>
          <a:lstStyle>
            <a:lvl1pPr algn="ctr" defTabSz="1028700" eaLnBrk="0" hangingPunct="0">
              <a:defRPr sz="2400">
                <a:solidFill>
                  <a:srgbClr val="F7FFFF"/>
                </a:solidFill>
                <a:effectLst>
                  <a:outerShdw blurRad="57150" dist="63500" dir="2700000" algn="tl" rotWithShape="0">
                    <a:srgbClr val="000000"/>
                  </a:outerShdw>
                </a:effectLst>
                <a:latin typeface="+mj-lt"/>
              </a:defRPr>
            </a:lvl1pPr>
            <a:lvl2pPr algn="ctr" defTabSz="1028700" eaLnBrk="0" hangingPunct="0">
              <a:defRPr sz="4600">
                <a:solidFill>
                  <a:srgbClr val="F7FFFF"/>
                </a:solidFill>
              </a:defRPr>
            </a:lvl2pPr>
            <a:lvl3pPr algn="ctr" defTabSz="1028700" eaLnBrk="0" hangingPunct="0">
              <a:defRPr sz="4600">
                <a:solidFill>
                  <a:srgbClr val="F7FFFF"/>
                </a:solidFill>
              </a:defRPr>
            </a:lvl3pPr>
            <a:lvl4pPr algn="ctr" defTabSz="1028700" eaLnBrk="0" hangingPunct="0">
              <a:defRPr sz="4600">
                <a:solidFill>
                  <a:srgbClr val="F7FFFF"/>
                </a:solidFill>
              </a:defRPr>
            </a:lvl4pPr>
            <a:lvl5pPr algn="ctr" defTabSz="1028700" eaLnBrk="0" hangingPunct="0">
              <a:defRPr sz="4600">
                <a:solidFill>
                  <a:srgbClr val="F7FFFF"/>
                </a:solidFill>
              </a:defRPr>
            </a:lvl5pPr>
            <a:lvl6pPr marL="457200" algn="ctr" eaLnBrk="0" fontAlgn="base" hangingPunct="0">
              <a:spcBef>
                <a:spcPct val="0"/>
              </a:spcBef>
              <a:spcAft>
                <a:spcPct val="0"/>
              </a:spcAft>
              <a:defRPr sz="4400">
                <a:solidFill>
                  <a:schemeClr val="tx1"/>
                </a:solidFill>
                <a:latin typeface="Arial Narrow" pitchFamily="34" charset="0"/>
              </a:defRPr>
            </a:lvl6pPr>
            <a:lvl7pPr marL="914400" algn="ctr" eaLnBrk="0" fontAlgn="base" hangingPunct="0">
              <a:spcBef>
                <a:spcPct val="0"/>
              </a:spcBef>
              <a:spcAft>
                <a:spcPct val="0"/>
              </a:spcAft>
              <a:defRPr sz="4400">
                <a:solidFill>
                  <a:schemeClr val="tx1"/>
                </a:solidFill>
                <a:latin typeface="Arial Narrow" pitchFamily="34" charset="0"/>
              </a:defRPr>
            </a:lvl7pPr>
            <a:lvl8pPr marL="1371600" algn="ctr" eaLnBrk="0" fontAlgn="base" hangingPunct="0">
              <a:spcBef>
                <a:spcPct val="0"/>
              </a:spcBef>
              <a:spcAft>
                <a:spcPct val="0"/>
              </a:spcAft>
              <a:defRPr sz="4400">
                <a:solidFill>
                  <a:schemeClr val="tx1"/>
                </a:solidFill>
                <a:latin typeface="Arial Narrow" pitchFamily="34" charset="0"/>
              </a:defRPr>
            </a:lvl8pPr>
            <a:lvl9pPr marL="1828800" algn="ctr" eaLnBrk="0" fontAlgn="base" hangingPunct="0">
              <a:spcBef>
                <a:spcPct val="0"/>
              </a:spcBef>
              <a:spcAft>
                <a:spcPct val="0"/>
              </a:spcAft>
              <a:defRPr sz="4400">
                <a:solidFill>
                  <a:schemeClr val="tx1"/>
                </a:solidFill>
                <a:latin typeface="Arial Narrow" pitchFamily="34" charset="0"/>
              </a:defRPr>
            </a:lvl9pPr>
          </a:lstStyle>
          <a:p>
            <a:r>
              <a:rPr lang="en-US" dirty="0"/>
              <a:t>28th Nov, 2017</a:t>
            </a:r>
          </a:p>
        </p:txBody>
      </p:sp>
      <p:sp>
        <p:nvSpPr>
          <p:cNvPr id="9" name="Rectangle 5"/>
          <p:cNvSpPr txBox="1">
            <a:spLocks noChangeArrowheads="1"/>
          </p:cNvSpPr>
          <p:nvPr/>
        </p:nvSpPr>
        <p:spPr bwMode="auto">
          <a:xfrm>
            <a:off x="546100" y="419099"/>
            <a:ext cx="8166100" cy="1475317"/>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ctr" anchorCtr="0" compatLnSpc="1">
            <a:prstTxWarp prst="textNoShape">
              <a:avLst/>
            </a:prstTxWarp>
          </a:bodyPr>
          <a:lstStyle>
            <a:lvl1pPr algn="ctr" defTabSz="1028700" rtl="0" eaLnBrk="0" fontAlgn="base" hangingPunct="0">
              <a:spcBef>
                <a:spcPct val="0"/>
              </a:spcBef>
              <a:spcAft>
                <a:spcPct val="0"/>
              </a:spcAft>
              <a:defRPr sz="4600">
                <a:solidFill>
                  <a:srgbClr val="F7FFFF"/>
                </a:solidFill>
                <a:latin typeface="+mj-lt"/>
                <a:ea typeface="ＭＳ Ｐゴシック" charset="0"/>
                <a:cs typeface="ＭＳ Ｐゴシック" charset="0"/>
              </a:defRPr>
            </a:lvl1pPr>
            <a:lvl2pPr algn="ctr" defTabSz="1028700" rtl="0" eaLnBrk="0" fontAlgn="base" hangingPunct="0">
              <a:spcBef>
                <a:spcPct val="0"/>
              </a:spcBef>
              <a:spcAft>
                <a:spcPct val="0"/>
              </a:spcAft>
              <a:defRPr sz="4600">
                <a:solidFill>
                  <a:srgbClr val="F7FFFF"/>
                </a:solidFill>
                <a:latin typeface="Arial" charset="0"/>
                <a:ea typeface="ＭＳ Ｐゴシック" charset="0"/>
                <a:cs typeface="ＭＳ Ｐゴシック" charset="0"/>
              </a:defRPr>
            </a:lvl2pPr>
            <a:lvl3pPr algn="ctr" defTabSz="1028700" rtl="0" eaLnBrk="0" fontAlgn="base" hangingPunct="0">
              <a:spcBef>
                <a:spcPct val="0"/>
              </a:spcBef>
              <a:spcAft>
                <a:spcPct val="0"/>
              </a:spcAft>
              <a:defRPr sz="4600">
                <a:solidFill>
                  <a:srgbClr val="F7FFFF"/>
                </a:solidFill>
                <a:latin typeface="Arial" charset="0"/>
                <a:ea typeface="ＭＳ Ｐゴシック" charset="0"/>
                <a:cs typeface="ＭＳ Ｐゴシック" charset="0"/>
              </a:defRPr>
            </a:lvl3pPr>
            <a:lvl4pPr algn="ctr" defTabSz="1028700" rtl="0" eaLnBrk="0" fontAlgn="base" hangingPunct="0">
              <a:spcBef>
                <a:spcPct val="0"/>
              </a:spcBef>
              <a:spcAft>
                <a:spcPct val="0"/>
              </a:spcAft>
              <a:defRPr sz="4600">
                <a:solidFill>
                  <a:srgbClr val="F7FFFF"/>
                </a:solidFill>
                <a:latin typeface="Arial" charset="0"/>
                <a:ea typeface="ＭＳ Ｐゴシック" charset="0"/>
                <a:cs typeface="ＭＳ Ｐゴシック" charset="0"/>
              </a:defRPr>
            </a:lvl4pPr>
            <a:lvl5pPr algn="ctr" defTabSz="1028700" rtl="0" eaLnBrk="0" fontAlgn="base" hangingPunct="0">
              <a:spcBef>
                <a:spcPct val="0"/>
              </a:spcBef>
              <a:spcAft>
                <a:spcPct val="0"/>
              </a:spcAft>
              <a:defRPr sz="4600">
                <a:solidFill>
                  <a:srgbClr val="F7FFFF"/>
                </a:solidFill>
                <a:latin typeface="Arial" charset="0"/>
                <a:ea typeface="ＭＳ Ｐゴシック" charset="0"/>
                <a:cs typeface="ＭＳ Ｐゴシック" charset="0"/>
              </a:defRPr>
            </a:lvl5pPr>
            <a:lvl6pPr marL="457200" algn="ctr" rtl="0" eaLnBrk="0" fontAlgn="base" hangingPunct="0">
              <a:spcBef>
                <a:spcPct val="0"/>
              </a:spcBef>
              <a:spcAft>
                <a:spcPct val="0"/>
              </a:spcAft>
              <a:defRPr sz="4400">
                <a:solidFill>
                  <a:schemeClr val="tx1"/>
                </a:solidFill>
                <a:latin typeface="Arial Narrow" pitchFamily="34" charset="0"/>
              </a:defRPr>
            </a:lvl6pPr>
            <a:lvl7pPr marL="914400" algn="ctr" rtl="0" eaLnBrk="0" fontAlgn="base" hangingPunct="0">
              <a:spcBef>
                <a:spcPct val="0"/>
              </a:spcBef>
              <a:spcAft>
                <a:spcPct val="0"/>
              </a:spcAft>
              <a:defRPr sz="4400">
                <a:solidFill>
                  <a:schemeClr val="tx1"/>
                </a:solidFill>
                <a:latin typeface="Arial Narrow" pitchFamily="34" charset="0"/>
              </a:defRPr>
            </a:lvl7pPr>
            <a:lvl8pPr marL="1371600" algn="ctr" rtl="0" eaLnBrk="0" fontAlgn="base" hangingPunct="0">
              <a:spcBef>
                <a:spcPct val="0"/>
              </a:spcBef>
              <a:spcAft>
                <a:spcPct val="0"/>
              </a:spcAft>
              <a:defRPr sz="4400">
                <a:solidFill>
                  <a:schemeClr val="tx1"/>
                </a:solidFill>
                <a:latin typeface="Arial Narrow" pitchFamily="34" charset="0"/>
              </a:defRPr>
            </a:lvl8pPr>
            <a:lvl9pPr marL="1828800" algn="ctr" rtl="0" eaLnBrk="0" fontAlgn="base" hangingPunct="0">
              <a:spcBef>
                <a:spcPct val="0"/>
              </a:spcBef>
              <a:spcAft>
                <a:spcPct val="0"/>
              </a:spcAft>
              <a:defRPr sz="4400">
                <a:solidFill>
                  <a:schemeClr val="tx1"/>
                </a:solidFill>
                <a:latin typeface="Arial Narrow" pitchFamily="34" charset="0"/>
              </a:defRPr>
            </a:lvl9pPr>
          </a:lstStyle>
          <a:p>
            <a:r>
              <a:rPr lang="en-AU" sz="3300" b="0" dirty="0">
                <a:effectLst>
                  <a:outerShdw blurRad="152400" dist="88900" dir="2700000" algn="tl" rotWithShape="0">
                    <a:srgbClr val="000000"/>
                  </a:outerShdw>
                </a:effectLst>
              </a:rPr>
              <a:t>Evidence based policy: Why is progress so slow and what can be done about it?</a:t>
            </a:r>
          </a:p>
        </p:txBody>
      </p:sp>
    </p:spTree>
    <p:extLst>
      <p:ext uri="{BB962C8B-B14F-4D97-AF65-F5344CB8AC3E}">
        <p14:creationId xmlns:p14="http://schemas.microsoft.com/office/powerpoint/2010/main" val="395447944"/>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8019"/>
            <a:ext cx="7810500" cy="1146175"/>
          </a:xfrm>
        </p:spPr>
        <p:txBody>
          <a:bodyPr/>
          <a:lstStyle/>
          <a:p>
            <a:r>
              <a:rPr lang="en-AU" dirty="0" smtClean="0"/>
              <a:t>Outline</a:t>
            </a:r>
            <a:endParaRPr lang="en-AU" dirty="0"/>
          </a:p>
        </p:txBody>
      </p:sp>
      <p:sp>
        <p:nvSpPr>
          <p:cNvPr id="4" name="Slide Number Placeholder 3"/>
          <p:cNvSpPr>
            <a:spLocks noGrp="1"/>
          </p:cNvSpPr>
          <p:nvPr>
            <p:ph type="sldNum" sz="quarter" idx="12"/>
          </p:nvPr>
        </p:nvSpPr>
        <p:spPr/>
        <p:txBody>
          <a:bodyPr/>
          <a:lstStyle/>
          <a:p>
            <a:pPr>
              <a:defRPr/>
            </a:pPr>
            <a:fld id="{B16DA6EE-B123-5B4D-AC62-A7BDA16C56F4}" type="slidenum">
              <a:rPr lang="en-AU" smtClean="0"/>
              <a:pPr>
                <a:defRPr/>
              </a:pPr>
              <a:t>2</a:t>
            </a:fld>
            <a:endParaRPr lang="en-AU" dirty="0"/>
          </a:p>
        </p:txBody>
      </p:sp>
      <p:pic>
        <p:nvPicPr>
          <p:cNvPr id="5" name="Picture 4"/>
          <p:cNvPicPr>
            <a:picLocks noChangeAspect="1"/>
          </p:cNvPicPr>
          <p:nvPr/>
        </p:nvPicPr>
        <p:blipFill>
          <a:blip r:embed="rId3"/>
          <a:stretch>
            <a:fillRect/>
          </a:stretch>
        </p:blipFill>
        <p:spPr>
          <a:xfrm>
            <a:off x="-2145262" y="2243139"/>
            <a:ext cx="2043662" cy="2679700"/>
          </a:xfrm>
          <a:prstGeom prst="rect">
            <a:avLst/>
          </a:prstGeom>
        </p:spPr>
      </p:pic>
      <p:sp>
        <p:nvSpPr>
          <p:cNvPr id="7" name="Content Placeholder 2"/>
          <p:cNvSpPr txBox="1">
            <a:spLocks/>
          </p:cNvSpPr>
          <p:nvPr/>
        </p:nvSpPr>
        <p:spPr bwMode="auto">
          <a:xfrm>
            <a:off x="584200" y="1857379"/>
            <a:ext cx="8128000" cy="3971921"/>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normAutofit fontScale="92500" lnSpcReduction="10000"/>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marL="514350" indent="-514350">
              <a:buFont typeface="+mj-lt"/>
              <a:buAutoNum type="arabicPeriod"/>
            </a:pPr>
            <a:r>
              <a:rPr lang="en-AU" b="0" dirty="0" smtClean="0">
                <a:solidFill>
                  <a:srgbClr val="FFFFFF"/>
                </a:solidFill>
                <a:latin typeface="Arial" charset="0"/>
              </a:rPr>
              <a:t>Introduction </a:t>
            </a:r>
          </a:p>
          <a:p>
            <a:pPr marL="514350" indent="-514350">
              <a:buFont typeface="+mj-lt"/>
              <a:buAutoNum type="arabicPeriod"/>
            </a:pPr>
            <a:r>
              <a:rPr lang="en-AU" b="0" dirty="0" smtClean="0">
                <a:solidFill>
                  <a:srgbClr val="FFFFFF"/>
                </a:solidFill>
                <a:latin typeface="Arial" charset="0"/>
              </a:rPr>
              <a:t>Arteries and capillaries</a:t>
            </a:r>
          </a:p>
          <a:p>
            <a:pPr marL="514350" indent="-514350">
              <a:buFont typeface="+mj-lt"/>
              <a:buAutoNum type="arabicPeriod"/>
            </a:pPr>
            <a:r>
              <a:rPr lang="en-AU" b="0" dirty="0" smtClean="0">
                <a:solidFill>
                  <a:srgbClr val="FFFFFF"/>
                </a:solidFill>
                <a:latin typeface="Arial" charset="0"/>
              </a:rPr>
              <a:t>Thick and thin problems</a:t>
            </a:r>
          </a:p>
          <a:p>
            <a:pPr marL="514350" indent="-514350">
              <a:buFont typeface="+mj-lt"/>
              <a:buAutoNum type="arabicPeriod"/>
            </a:pPr>
            <a:r>
              <a:rPr lang="en-AU" b="0" dirty="0" smtClean="0">
                <a:solidFill>
                  <a:srgbClr val="FFFFFF"/>
                </a:solidFill>
                <a:latin typeface="Arial" charset="0"/>
              </a:rPr>
              <a:t>Evidence based programs</a:t>
            </a:r>
          </a:p>
          <a:p>
            <a:pPr marL="514350" indent="-514350">
              <a:buFont typeface="+mj-lt"/>
              <a:buAutoNum type="arabicPeriod"/>
            </a:pPr>
            <a:r>
              <a:rPr lang="en-AU" b="0" dirty="0" smtClean="0">
                <a:solidFill>
                  <a:srgbClr val="FFFFFF"/>
                </a:solidFill>
                <a:latin typeface="Arial" charset="0"/>
              </a:rPr>
              <a:t>Evaluation </a:t>
            </a:r>
          </a:p>
          <a:p>
            <a:pPr marL="514350" indent="-514350">
              <a:buFont typeface="+mj-lt"/>
              <a:buAutoNum type="arabicPeriod"/>
            </a:pPr>
            <a:r>
              <a:rPr lang="en-AU" b="0" dirty="0" smtClean="0">
                <a:solidFill>
                  <a:srgbClr val="FFFFFF"/>
                </a:solidFill>
                <a:latin typeface="Arial" charset="0"/>
              </a:rPr>
              <a:t>Program logic</a:t>
            </a:r>
          </a:p>
          <a:p>
            <a:pPr marL="514350" indent="-514350">
              <a:buFont typeface="+mj-lt"/>
              <a:buAutoNum type="arabicPeriod"/>
            </a:pPr>
            <a:r>
              <a:rPr lang="en-AU" b="0" dirty="0" smtClean="0">
                <a:solidFill>
                  <a:srgbClr val="FFFFFF"/>
                </a:solidFill>
                <a:latin typeface="Arial" charset="0"/>
              </a:rPr>
              <a:t>Accountability</a:t>
            </a:r>
          </a:p>
          <a:p>
            <a:pPr marL="514350" indent="-514350">
              <a:buFont typeface="+mj-lt"/>
              <a:buAutoNum type="arabicPeriod"/>
            </a:pPr>
            <a:r>
              <a:rPr lang="en-AU" b="0" dirty="0" smtClean="0">
                <a:solidFill>
                  <a:srgbClr val="FFFFFF"/>
                </a:solidFill>
                <a:latin typeface="Arial" charset="0"/>
              </a:rPr>
              <a:t>Institutionalising evidence-based policy </a:t>
            </a:r>
          </a:p>
        </p:txBody>
      </p:sp>
    </p:spTree>
    <p:extLst>
      <p:ext uri="{BB962C8B-B14F-4D97-AF65-F5344CB8AC3E}">
        <p14:creationId xmlns:p14="http://schemas.microsoft.com/office/powerpoint/2010/main" val="32515129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1+#ppt_w/2"/>
                                          </p:val>
                                        </p:tav>
                                        <p:tav tm="100000">
                                          <p:val>
                                            <p:strVal val="#ppt_x"/>
                                          </p:val>
                                        </p:tav>
                                      </p:tavLst>
                                    </p:anim>
                                    <p:anim calcmode="lin" valueType="num">
                                      <p:cBhvr additive="base">
                                        <p:cTn id="8" dur="2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49519"/>
            <a:ext cx="9144000" cy="1146175"/>
          </a:xfrm>
        </p:spPr>
        <p:txBody>
          <a:bodyPr/>
          <a:lstStyle/>
          <a:p>
            <a:r>
              <a:rPr lang="en-US" dirty="0" smtClean="0"/>
              <a:t>1 Introduction</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3</a:t>
            </a:fld>
            <a:endParaRPr lang="en-AU" dirty="0"/>
          </a:p>
        </p:txBody>
      </p:sp>
    </p:spTree>
    <p:extLst>
      <p:ext uri="{BB962C8B-B14F-4D97-AF65-F5344CB8AC3E}">
        <p14:creationId xmlns:p14="http://schemas.microsoft.com/office/powerpoint/2010/main" val="467701818"/>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Evidence-based policy </a:t>
            </a:r>
            <a:endParaRPr lang="en-US" dirty="0"/>
          </a:p>
        </p:txBody>
      </p:sp>
      <p:sp>
        <p:nvSpPr>
          <p:cNvPr id="2" name="Slide Number Placeholder 1"/>
          <p:cNvSpPr>
            <a:spLocks noGrp="1"/>
          </p:cNvSpPr>
          <p:nvPr>
            <p:ph type="sldNum" sz="quarter" idx="12"/>
          </p:nvPr>
        </p:nvSpPr>
        <p:spPr/>
        <p:txBody>
          <a:bodyPr/>
          <a:lstStyle/>
          <a:p>
            <a:pPr>
              <a:defRPr/>
            </a:pPr>
            <a:fld id="{EF808991-028D-6440-96F0-BFAADEE55D9F}" type="slidenum">
              <a:rPr lang="en-AU" smtClean="0"/>
              <a:pPr>
                <a:defRPr/>
              </a:pPr>
              <a:t>4</a:t>
            </a:fld>
            <a:endParaRPr lang="en-AU" dirty="0"/>
          </a:p>
        </p:txBody>
      </p:sp>
      <p:pic>
        <p:nvPicPr>
          <p:cNvPr id="4" name="Picture 3" descr="Screen Shot 2017-08-12 at 3.53.0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62044"/>
            <a:ext cx="9144001" cy="4226113"/>
          </a:xfrm>
          <a:prstGeom prst="rect">
            <a:avLst/>
          </a:prstGeom>
        </p:spPr>
      </p:pic>
      <p:pic>
        <p:nvPicPr>
          <p:cNvPr id="3" name="Picture 2" descr="Screen Shot 2017-07-11 at 10.13.4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700" y="2103438"/>
            <a:ext cx="7315200" cy="3695700"/>
          </a:xfrm>
          <a:prstGeom prst="rect">
            <a:avLst/>
          </a:prstGeom>
        </p:spPr>
      </p:pic>
      <p:sp>
        <p:nvSpPr>
          <p:cNvPr id="6" name="Rectangle 5"/>
          <p:cNvSpPr/>
          <p:nvPr/>
        </p:nvSpPr>
        <p:spPr bwMode="auto">
          <a:xfrm>
            <a:off x="1155700" y="2578100"/>
            <a:ext cx="5486400" cy="215900"/>
          </a:xfrm>
          <a:prstGeom prst="rect">
            <a:avLst/>
          </a:prstGeom>
          <a:solidFill>
            <a:srgbClr val="FFFF00">
              <a:alpha val="18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7" name="Rectangle 6"/>
          <p:cNvSpPr/>
          <p:nvPr/>
        </p:nvSpPr>
        <p:spPr bwMode="auto">
          <a:xfrm>
            <a:off x="1155700" y="3429000"/>
            <a:ext cx="6324600" cy="215900"/>
          </a:xfrm>
          <a:prstGeom prst="rect">
            <a:avLst/>
          </a:prstGeom>
          <a:solidFill>
            <a:srgbClr val="FFFF00">
              <a:alpha val="18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42164594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9AA6D2C6-C51F-A44D-90A2-3A29D4D819C7}" type="slidenum">
              <a:rPr lang="en-AU"/>
              <a:pPr>
                <a:defRPr/>
              </a:pPr>
              <a:t>5</a:t>
            </a:fld>
            <a:endParaRPr lang="en-AU"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611" y="0"/>
            <a:ext cx="8638777" cy="6098977"/>
          </a:xfrm>
          <a:prstGeom prst="rect">
            <a:avLst/>
          </a:prstGeom>
        </p:spPr>
      </p:pic>
      <p:pic>
        <p:nvPicPr>
          <p:cNvPr id="377860" name="Picture 1"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6875" y="379413"/>
            <a:ext cx="4117975" cy="290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descr="Screen Shot 2017-08-12 at 4.20.12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65700" y="3426435"/>
            <a:ext cx="4876800" cy="3280753"/>
          </a:xfrm>
          <a:prstGeom prst="rect">
            <a:avLst/>
          </a:prstGeom>
        </p:spPr>
      </p:pic>
    </p:spTree>
    <p:extLst>
      <p:ext uri="{BB962C8B-B14F-4D97-AF65-F5344CB8AC3E}">
        <p14:creationId xmlns:p14="http://schemas.microsoft.com/office/powerpoint/2010/main" val="1471371425"/>
      </p:ext>
    </p:extLst>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90819"/>
            <a:ext cx="9144000" cy="1146175"/>
          </a:xfrm>
        </p:spPr>
        <p:txBody>
          <a:bodyPr/>
          <a:lstStyle/>
          <a:p>
            <a:r>
              <a:rPr lang="en-US" dirty="0" smtClean="0"/>
              <a:t>2 Arteries and capillaries</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6</a:t>
            </a:fld>
            <a:endParaRPr lang="en-AU" dirty="0"/>
          </a:p>
        </p:txBody>
      </p:sp>
    </p:spTree>
    <p:extLst>
      <p:ext uri="{BB962C8B-B14F-4D97-AF65-F5344CB8AC3E}">
        <p14:creationId xmlns:p14="http://schemas.microsoft.com/office/powerpoint/2010/main" val="3456126278"/>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7</a:t>
            </a:fld>
            <a:endParaRPr lang="en-AU" dirty="0"/>
          </a:p>
        </p:txBody>
      </p:sp>
      <p:pic>
        <p:nvPicPr>
          <p:cNvPr id="3" name="Picture 2" descr="lung-river.jpg"/>
          <p:cNvPicPr>
            <a:picLocks noChangeAspect="1"/>
          </p:cNvPicPr>
          <p:nvPr/>
        </p:nvPicPr>
        <p:blipFill rotWithShape="1">
          <a:blip r:embed="rId3">
            <a:extLst>
              <a:ext uri="{28A0092B-C50C-407E-A947-70E740481C1C}">
                <a14:useLocalDpi xmlns:a14="http://schemas.microsoft.com/office/drawing/2010/main" val="0"/>
              </a:ext>
            </a:extLst>
          </a:blip>
          <a:srcRect r="38194"/>
          <a:stretch/>
        </p:blipFill>
        <p:spPr>
          <a:xfrm>
            <a:off x="0" y="177801"/>
            <a:ext cx="5651500" cy="5752283"/>
          </a:xfrm>
          <a:prstGeom prst="rect">
            <a:avLst/>
          </a:prstGeom>
        </p:spPr>
      </p:pic>
      <p:pic>
        <p:nvPicPr>
          <p:cNvPr id="6" name="Picture 5" descr="lung-river.jpg"/>
          <p:cNvPicPr>
            <a:picLocks noChangeAspect="1"/>
          </p:cNvPicPr>
          <p:nvPr/>
        </p:nvPicPr>
        <p:blipFill rotWithShape="1">
          <a:blip r:embed="rId3">
            <a:extLst>
              <a:ext uri="{28A0092B-C50C-407E-A947-70E740481C1C}">
                <a14:useLocalDpi xmlns:a14="http://schemas.microsoft.com/office/drawing/2010/main" val="0"/>
              </a:ext>
            </a:extLst>
          </a:blip>
          <a:srcRect l="61806"/>
          <a:stretch/>
        </p:blipFill>
        <p:spPr>
          <a:xfrm>
            <a:off x="5651500" y="177801"/>
            <a:ext cx="3492500" cy="5752283"/>
          </a:xfrm>
          <a:prstGeom prst="rect">
            <a:avLst/>
          </a:prstGeom>
        </p:spPr>
      </p:pic>
    </p:spTree>
    <p:extLst>
      <p:ext uri="{BB962C8B-B14F-4D97-AF65-F5344CB8AC3E}">
        <p14:creationId xmlns:p14="http://schemas.microsoft.com/office/powerpoint/2010/main" val="8844673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8</a:t>
            </a:fld>
            <a:endParaRPr lang="en-AU" dirty="0"/>
          </a:p>
        </p:txBody>
      </p:sp>
      <p:pic>
        <p:nvPicPr>
          <p:cNvPr id="5" name="Picture 4" descr="530b42bf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950" y="504831"/>
            <a:ext cx="4762500" cy="3181351"/>
          </a:xfrm>
          <a:prstGeom prst="rect">
            <a:avLst/>
          </a:prstGeom>
        </p:spPr>
      </p:pic>
      <p:pic>
        <p:nvPicPr>
          <p:cNvPr id="8" name="Picture 7" descr="what-are-capillaries_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7200" y="1493851"/>
            <a:ext cx="4572000" cy="4391025"/>
          </a:xfrm>
          <a:prstGeom prst="rect">
            <a:avLst/>
          </a:prstGeom>
        </p:spPr>
      </p:pic>
      <p:pic>
        <p:nvPicPr>
          <p:cNvPr id="11" name="Picture 10" descr="Capillarie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0400" y="7499180"/>
            <a:ext cx="3810000" cy="2438400"/>
          </a:xfrm>
          <a:prstGeom prst="rect">
            <a:avLst/>
          </a:prstGeom>
        </p:spPr>
      </p:pic>
    </p:spTree>
    <p:extLst>
      <p:ext uri="{BB962C8B-B14F-4D97-AF65-F5344CB8AC3E}">
        <p14:creationId xmlns:p14="http://schemas.microsoft.com/office/powerpoint/2010/main" val="1060782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human world is …</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9</a:t>
            </a:fld>
            <a:endParaRPr lang="en-AU" dirty="0"/>
          </a:p>
        </p:txBody>
      </p:sp>
      <p:sp>
        <p:nvSpPr>
          <p:cNvPr id="6" name="Content Placeholder 2"/>
          <p:cNvSpPr txBox="1">
            <a:spLocks/>
          </p:cNvSpPr>
          <p:nvPr/>
        </p:nvSpPr>
        <p:spPr bwMode="auto">
          <a:xfrm>
            <a:off x="685800" y="2603503"/>
            <a:ext cx="7772400" cy="34925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algn="ctr"/>
            <a:r>
              <a:rPr lang="en-US" b="0" dirty="0" smtClean="0"/>
              <a:t>A hierarchy of trunks and branches</a:t>
            </a:r>
          </a:p>
          <a:p>
            <a:pPr algn="ctr"/>
            <a:r>
              <a:rPr lang="en-US" b="0" dirty="0" smtClean="0"/>
              <a:t>Arteries and capillaries  </a:t>
            </a:r>
          </a:p>
        </p:txBody>
      </p:sp>
    </p:spTree>
    <p:extLst>
      <p:ext uri="{BB962C8B-B14F-4D97-AF65-F5344CB8AC3E}">
        <p14:creationId xmlns:p14="http://schemas.microsoft.com/office/powerpoint/2010/main" val="3065170130"/>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10</a:t>
            </a:fld>
            <a:endParaRPr lang="en-AU" dirty="0"/>
          </a:p>
        </p:txBody>
      </p:sp>
      <p:pic>
        <p:nvPicPr>
          <p:cNvPr id="7" name="Picture 6" descr="8p2vL.jpg"/>
          <p:cNvPicPr>
            <a:picLocks noChangeAspect="1"/>
          </p:cNvPicPr>
          <p:nvPr/>
        </p:nvPicPr>
        <p:blipFill rotWithShape="1">
          <a:blip r:embed="rId2">
            <a:extLst>
              <a:ext uri="{28A0092B-C50C-407E-A947-70E740481C1C}">
                <a14:useLocalDpi xmlns:a14="http://schemas.microsoft.com/office/drawing/2010/main" val="0"/>
              </a:ext>
            </a:extLst>
          </a:blip>
          <a:srcRect r="23300"/>
          <a:stretch/>
        </p:blipFill>
        <p:spPr>
          <a:xfrm>
            <a:off x="196009" y="800783"/>
            <a:ext cx="4807795" cy="4914223"/>
          </a:xfrm>
          <a:prstGeom prst="rect">
            <a:avLst/>
          </a:prstGeom>
        </p:spPr>
      </p:pic>
      <p:pic>
        <p:nvPicPr>
          <p:cNvPr id="5" name="Picture 4" descr="what-are-capillaries_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923" y="939800"/>
            <a:ext cx="4786881" cy="4597400"/>
          </a:xfrm>
          <a:prstGeom prst="rect">
            <a:avLst/>
          </a:prstGeom>
        </p:spPr>
      </p:pic>
      <p:sp>
        <p:nvSpPr>
          <p:cNvPr id="6" name="Content Placeholder 8"/>
          <p:cNvSpPr txBox="1">
            <a:spLocks/>
          </p:cNvSpPr>
          <p:nvPr/>
        </p:nvSpPr>
        <p:spPr bwMode="auto">
          <a:xfrm>
            <a:off x="5118100" y="800783"/>
            <a:ext cx="4025900" cy="48895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normAutofit fontScale="92500"/>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r>
              <a:rPr lang="en-US" b="0" dirty="0" smtClean="0"/>
              <a:t>This could be a</a:t>
            </a:r>
          </a:p>
          <a:p>
            <a:pPr marL="190500" indent="-190500">
              <a:buFont typeface="Arial"/>
              <a:buChar char="•"/>
            </a:pPr>
            <a:r>
              <a:rPr lang="en-US" b="0" dirty="0" smtClean="0"/>
              <a:t>Software program</a:t>
            </a:r>
          </a:p>
          <a:p>
            <a:pPr marL="190500" indent="-190500">
              <a:buFont typeface="Arial"/>
              <a:buChar char="•"/>
            </a:pPr>
            <a:r>
              <a:rPr lang="en-US" b="0" dirty="0" smtClean="0"/>
              <a:t>Profession or discipline </a:t>
            </a:r>
          </a:p>
          <a:p>
            <a:pPr marL="190500" indent="-190500">
              <a:buFont typeface="Arial"/>
              <a:buChar char="•"/>
            </a:pPr>
            <a:r>
              <a:rPr lang="en-US" b="0" dirty="0" smtClean="0"/>
              <a:t>Industry </a:t>
            </a:r>
          </a:p>
          <a:p>
            <a:pPr marL="190500" indent="-190500">
              <a:buFont typeface="Arial"/>
              <a:buChar char="•"/>
            </a:pPr>
            <a:r>
              <a:rPr lang="en-US" b="0" dirty="0" smtClean="0"/>
              <a:t>Encyclopedia</a:t>
            </a:r>
          </a:p>
          <a:p>
            <a:pPr marL="190500" indent="-190500">
              <a:buFont typeface="Arial"/>
              <a:buChar char="•"/>
            </a:pPr>
            <a:r>
              <a:rPr lang="en-US" b="0" dirty="0"/>
              <a:t>Catalogue</a:t>
            </a:r>
          </a:p>
          <a:p>
            <a:pPr marL="190500" indent="-190500">
              <a:buFont typeface="Arial"/>
              <a:buChar char="•"/>
            </a:pPr>
            <a:r>
              <a:rPr lang="en-US" b="0" dirty="0"/>
              <a:t>Org chart</a:t>
            </a:r>
          </a:p>
          <a:p>
            <a:pPr marL="190500" indent="-190500">
              <a:buFont typeface="Arial"/>
              <a:buChar char="•"/>
            </a:pPr>
            <a:r>
              <a:rPr lang="en-US" b="0" dirty="0" smtClean="0"/>
              <a:t>Corporate accounts</a:t>
            </a:r>
          </a:p>
          <a:p>
            <a:pPr marL="190500" indent="-190500">
              <a:buFont typeface="Arial"/>
              <a:buChar char="•"/>
            </a:pPr>
            <a:r>
              <a:rPr lang="en-US" b="0" dirty="0" smtClean="0"/>
              <a:t>Corporate KPIs</a:t>
            </a:r>
          </a:p>
          <a:p>
            <a:pPr marL="457200" indent="-457200">
              <a:buFont typeface="Arial"/>
              <a:buChar char="•"/>
            </a:pPr>
            <a:endParaRPr lang="en-US" b="0" dirty="0"/>
          </a:p>
        </p:txBody>
      </p:sp>
    </p:spTree>
    <p:extLst>
      <p:ext uri="{BB962C8B-B14F-4D97-AF65-F5344CB8AC3E}">
        <p14:creationId xmlns:p14="http://schemas.microsoft.com/office/powerpoint/2010/main" val="27404284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8" presetClass="emph" presetSubtype="0" fill="hold" nodeType="withEffect">
                                  <p:stCondLst>
                                    <p:cond delay="0"/>
                                  </p:stCondLst>
                                  <p:childTnLst>
                                    <p:animRot by="5400000">
                                      <p:cBhvr>
                                        <p:cTn id="16"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392119"/>
            <a:ext cx="9144000" cy="1146175"/>
          </a:xfrm>
        </p:spPr>
        <p:txBody>
          <a:bodyPr/>
          <a:lstStyle/>
          <a:p>
            <a:r>
              <a:rPr lang="en-US" sz="3200" dirty="0" smtClean="0"/>
              <a:t>Democracies are hierarchies</a:t>
            </a:r>
            <a:endParaRPr lang="en-US" sz="3200" dirty="0"/>
          </a:p>
        </p:txBody>
      </p:sp>
      <p:pic>
        <p:nvPicPr>
          <p:cNvPr id="6" name="Picture 5"/>
          <p:cNvPicPr>
            <a:picLocks noChangeAspect="1"/>
          </p:cNvPicPr>
          <p:nvPr/>
        </p:nvPicPr>
        <p:blipFill>
          <a:blip r:embed="rId2"/>
          <a:stretch>
            <a:fillRect/>
          </a:stretch>
        </p:blipFill>
        <p:spPr>
          <a:xfrm>
            <a:off x="558803" y="2004927"/>
            <a:ext cx="4836777" cy="3341773"/>
          </a:xfrm>
          <a:prstGeom prst="rect">
            <a:avLst/>
          </a:prstGeom>
          <a:ln w="114300" cmpd="sng">
            <a:solidFill>
              <a:srgbClr val="000062"/>
            </a:solidFill>
            <a:prstDash val="solid"/>
          </a:ln>
        </p:spPr>
      </p:pic>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11</a:t>
            </a:fld>
            <a:endParaRPr lang="en-AU" dirty="0"/>
          </a:p>
        </p:txBody>
      </p:sp>
      <p:pic>
        <p:nvPicPr>
          <p:cNvPr id="7" name="Picture 6" descr="lung-river.jpg"/>
          <p:cNvPicPr>
            <a:picLocks noChangeAspect="1"/>
          </p:cNvPicPr>
          <p:nvPr/>
        </p:nvPicPr>
        <p:blipFill rotWithShape="1">
          <a:blip r:embed="rId3">
            <a:extLst>
              <a:ext uri="{28A0092B-C50C-407E-A947-70E740481C1C}">
                <a14:useLocalDpi xmlns:a14="http://schemas.microsoft.com/office/drawing/2010/main" val="0"/>
              </a:ext>
            </a:extLst>
          </a:blip>
          <a:srcRect l="61806"/>
          <a:stretch/>
        </p:blipFill>
        <p:spPr>
          <a:xfrm>
            <a:off x="6075040" y="1538294"/>
            <a:ext cx="2586360" cy="4259835"/>
          </a:xfrm>
          <a:prstGeom prst="rect">
            <a:avLst/>
          </a:prstGeom>
        </p:spPr>
      </p:pic>
    </p:spTree>
    <p:extLst>
      <p:ext uri="{BB962C8B-B14F-4D97-AF65-F5344CB8AC3E}">
        <p14:creationId xmlns:p14="http://schemas.microsoft.com/office/powerpoint/2010/main" val="28689375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12</a:t>
            </a:fld>
            <a:endParaRPr lang="en-AU" dirty="0"/>
          </a:p>
        </p:txBody>
      </p:sp>
      <p:pic>
        <p:nvPicPr>
          <p:cNvPr id="2" name="Picture 1"/>
          <p:cNvPicPr>
            <a:picLocks noChangeAspect="1"/>
          </p:cNvPicPr>
          <p:nvPr/>
        </p:nvPicPr>
        <p:blipFill>
          <a:blip r:embed="rId3"/>
          <a:stretch>
            <a:fillRect/>
          </a:stretch>
        </p:blipFill>
        <p:spPr>
          <a:xfrm>
            <a:off x="863600" y="481547"/>
            <a:ext cx="7442200" cy="5271559"/>
          </a:xfrm>
          <a:prstGeom prst="rect">
            <a:avLst/>
          </a:prstGeom>
        </p:spPr>
      </p:pic>
    </p:spTree>
    <p:extLst>
      <p:ext uri="{BB962C8B-B14F-4D97-AF65-F5344CB8AC3E}">
        <p14:creationId xmlns:p14="http://schemas.microsoft.com/office/powerpoint/2010/main" val="952067409"/>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44500" y="430219"/>
            <a:ext cx="7912100" cy="1146175"/>
          </a:xfrm>
        </p:spPr>
        <p:txBody>
          <a:bodyPr/>
          <a:lstStyle/>
          <a:p>
            <a:r>
              <a:rPr lang="en-US" dirty="0" smtClean="0"/>
              <a:t>3: Thick, thin: understanding of context and motives</a:t>
            </a:r>
            <a:endParaRPr lang="en-US" dirty="0"/>
          </a:p>
        </p:txBody>
      </p:sp>
      <p:sp>
        <p:nvSpPr>
          <p:cNvPr id="2" name="Slide Number Placeholder 1"/>
          <p:cNvSpPr>
            <a:spLocks noGrp="1"/>
          </p:cNvSpPr>
          <p:nvPr>
            <p:ph type="sldNum" sz="quarter" idx="12"/>
          </p:nvPr>
        </p:nvSpPr>
        <p:spPr/>
        <p:txBody>
          <a:bodyPr/>
          <a:lstStyle/>
          <a:p>
            <a:pPr>
              <a:defRPr/>
            </a:pPr>
            <a:fld id="{EF808991-028D-6440-96F0-BFAADEE55D9F}" type="slidenum">
              <a:rPr lang="en-AU" smtClean="0"/>
              <a:pPr>
                <a:defRPr/>
              </a:pPr>
              <a:t>13</a:t>
            </a:fld>
            <a:endParaRPr lang="en-AU" dirty="0"/>
          </a:p>
        </p:txBody>
      </p:sp>
      <p:pic>
        <p:nvPicPr>
          <p:cNvPr id="10" name="Picture 9" descr="golf_driving_range_port_macquarie_3.jpg"/>
          <p:cNvPicPr>
            <a:picLocks noChangeAspect="1"/>
          </p:cNvPicPr>
          <p:nvPr/>
        </p:nvPicPr>
        <p:blipFill rotWithShape="1">
          <a:blip r:embed="rId3">
            <a:extLst>
              <a:ext uri="{28A0092B-C50C-407E-A947-70E740481C1C}">
                <a14:useLocalDpi xmlns:a14="http://schemas.microsoft.com/office/drawing/2010/main" val="0"/>
              </a:ext>
            </a:extLst>
          </a:blip>
          <a:srcRect l="57000"/>
          <a:stretch/>
        </p:blipFill>
        <p:spPr>
          <a:xfrm>
            <a:off x="5452533" y="2133600"/>
            <a:ext cx="2730500" cy="3810000"/>
          </a:xfrm>
          <a:prstGeom prst="rect">
            <a:avLst/>
          </a:prstGeom>
        </p:spPr>
      </p:pic>
      <p:pic>
        <p:nvPicPr>
          <p:cNvPr id="9" name="Picture 8" descr="golf_driving_range_port_macquarie_3.jpg"/>
          <p:cNvPicPr>
            <a:picLocks noChangeAspect="1"/>
          </p:cNvPicPr>
          <p:nvPr/>
        </p:nvPicPr>
        <p:blipFill rotWithShape="1">
          <a:blip r:embed="rId3">
            <a:extLst>
              <a:ext uri="{28A0092B-C50C-407E-A947-70E740481C1C}">
                <a14:useLocalDpi xmlns:a14="http://schemas.microsoft.com/office/drawing/2010/main" val="0"/>
              </a:ext>
            </a:extLst>
          </a:blip>
          <a:srcRect r="40600"/>
          <a:stretch/>
        </p:blipFill>
        <p:spPr>
          <a:xfrm>
            <a:off x="1680633" y="2133600"/>
            <a:ext cx="3771900" cy="3810000"/>
          </a:xfrm>
          <a:prstGeom prst="rect">
            <a:avLst/>
          </a:prstGeom>
        </p:spPr>
      </p:pic>
    </p:spTree>
    <p:extLst>
      <p:ext uri="{BB962C8B-B14F-4D97-AF65-F5344CB8AC3E}">
        <p14:creationId xmlns:p14="http://schemas.microsoft.com/office/powerpoint/2010/main" val="10622382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4019"/>
            <a:ext cx="9144000" cy="1146175"/>
          </a:xfrm>
        </p:spPr>
        <p:txBody>
          <a:bodyPr/>
          <a:lstStyle/>
          <a:p>
            <a:r>
              <a:rPr lang="en-US" dirty="0" smtClean="0"/>
              <a:t>Thick and thin</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14</a:t>
            </a:fld>
            <a:endParaRPr lang="en-AU" dirty="0"/>
          </a:p>
        </p:txBody>
      </p:sp>
      <p:pic>
        <p:nvPicPr>
          <p:cNvPr id="5" name="Picture 4" descr="371456.jpg"/>
          <p:cNvPicPr>
            <a:picLocks noChangeAspect="1"/>
          </p:cNvPicPr>
          <p:nvPr/>
        </p:nvPicPr>
        <p:blipFill rotWithShape="1">
          <a:blip r:embed="rId2">
            <a:extLst>
              <a:ext uri="{28A0092B-C50C-407E-A947-70E740481C1C}">
                <a14:useLocalDpi xmlns:a14="http://schemas.microsoft.com/office/drawing/2010/main" val="0"/>
              </a:ext>
            </a:extLst>
          </a:blip>
          <a:srcRect l="-6483" t="1678" r="6483" b="6271"/>
          <a:stretch/>
        </p:blipFill>
        <p:spPr>
          <a:xfrm>
            <a:off x="637627" y="1500194"/>
            <a:ext cx="3134274" cy="3955880"/>
          </a:xfrm>
          <a:prstGeom prst="rect">
            <a:avLst/>
          </a:prstGeom>
        </p:spPr>
      </p:pic>
      <p:pic>
        <p:nvPicPr>
          <p:cNvPr id="6" name="Picture 5" descr="download.jpg"/>
          <p:cNvPicPr>
            <a:picLocks noChangeAspect="1"/>
          </p:cNvPicPr>
          <p:nvPr/>
        </p:nvPicPr>
        <p:blipFill rotWithShape="1">
          <a:blip r:embed="rId3">
            <a:extLst>
              <a:ext uri="{28A0092B-C50C-407E-A947-70E740481C1C}">
                <a14:useLocalDpi xmlns:a14="http://schemas.microsoft.com/office/drawing/2010/main" val="0"/>
              </a:ext>
            </a:extLst>
          </a:blip>
          <a:srcRect r="6430" b="28741"/>
          <a:stretch/>
        </p:blipFill>
        <p:spPr>
          <a:xfrm>
            <a:off x="5386737" y="1500194"/>
            <a:ext cx="2957164" cy="3871907"/>
          </a:xfrm>
          <a:prstGeom prst="rect">
            <a:avLst/>
          </a:prstGeom>
        </p:spPr>
      </p:pic>
      <p:sp>
        <p:nvSpPr>
          <p:cNvPr id="7" name="TextBox 6"/>
          <p:cNvSpPr txBox="1"/>
          <p:nvPr/>
        </p:nvSpPr>
        <p:spPr>
          <a:xfrm>
            <a:off x="1092200" y="5381746"/>
            <a:ext cx="2328282" cy="856543"/>
          </a:xfrm>
          <a:prstGeom prst="rect">
            <a:avLst/>
          </a:prstGeom>
          <a:noFill/>
        </p:spPr>
        <p:txBody>
          <a:bodyPr wrap="none" rtlCol="0">
            <a:spAutoFit/>
          </a:bodyPr>
          <a:lstStyle/>
          <a:p>
            <a:r>
              <a:rPr lang="en-US" sz="3200" b="0" dirty="0" smtClean="0"/>
              <a:t>Gilbert Ryle</a:t>
            </a:r>
            <a:r>
              <a:rPr lang="en-US" dirty="0" smtClean="0"/>
              <a:t> </a:t>
            </a:r>
            <a:endParaRPr lang="en-US" dirty="0"/>
          </a:p>
        </p:txBody>
      </p:sp>
      <p:sp>
        <p:nvSpPr>
          <p:cNvPr id="8" name="TextBox 7"/>
          <p:cNvSpPr txBox="1"/>
          <p:nvPr/>
        </p:nvSpPr>
        <p:spPr>
          <a:xfrm>
            <a:off x="5461000" y="5425748"/>
            <a:ext cx="2822608" cy="584776"/>
          </a:xfrm>
          <a:prstGeom prst="rect">
            <a:avLst/>
          </a:prstGeom>
          <a:noFill/>
        </p:spPr>
        <p:txBody>
          <a:bodyPr wrap="none" rtlCol="0">
            <a:spAutoFit/>
          </a:bodyPr>
          <a:lstStyle/>
          <a:p>
            <a:r>
              <a:rPr lang="en-US" sz="3200" b="0" dirty="0" smtClean="0"/>
              <a:t>Clifford Geertz</a:t>
            </a:r>
            <a:endParaRPr lang="en-US" dirty="0"/>
          </a:p>
        </p:txBody>
      </p:sp>
    </p:spTree>
    <p:extLst>
      <p:ext uri="{BB962C8B-B14F-4D97-AF65-F5344CB8AC3E}">
        <p14:creationId xmlns:p14="http://schemas.microsoft.com/office/powerpoint/2010/main" val="587887418"/>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11419"/>
            <a:ext cx="9144000" cy="1146175"/>
          </a:xfrm>
        </p:spPr>
        <p:txBody>
          <a:bodyPr/>
          <a:lstStyle/>
          <a:p>
            <a:r>
              <a:rPr lang="en-US" dirty="0" smtClean="0"/>
              <a:t>Thin to thick</a:t>
            </a:r>
            <a:br>
              <a:rPr lang="en-US" dirty="0" smtClean="0"/>
            </a:br>
            <a:r>
              <a:rPr lang="en-US" dirty="0" smtClean="0"/>
              <a:t>From what to why</a:t>
            </a:r>
            <a:endParaRPr lang="en-US" dirty="0"/>
          </a:p>
        </p:txBody>
      </p:sp>
      <p:sp>
        <p:nvSpPr>
          <p:cNvPr id="3" name="Slide Number Placeholder 2"/>
          <p:cNvSpPr>
            <a:spLocks noGrp="1"/>
          </p:cNvSpPr>
          <p:nvPr>
            <p:ph type="sldNum" sz="quarter" idx="12"/>
          </p:nvPr>
        </p:nvSpPr>
        <p:spPr/>
        <p:txBody>
          <a:bodyPr/>
          <a:lstStyle/>
          <a:p>
            <a:pPr>
              <a:defRPr/>
            </a:pPr>
            <a:fld id="{A922A38B-7F2D-AD4C-8629-0BA77A49703A}" type="slidenum">
              <a:rPr lang="en-AU" smtClean="0"/>
              <a:pPr>
                <a:defRPr/>
              </a:pPr>
              <a:t>15</a:t>
            </a:fld>
            <a:endParaRPr lang="en-AU" dirty="0"/>
          </a:p>
        </p:txBody>
      </p:sp>
    </p:spTree>
    <p:extLst>
      <p:ext uri="{BB962C8B-B14F-4D97-AF65-F5344CB8AC3E}">
        <p14:creationId xmlns:p14="http://schemas.microsoft.com/office/powerpoint/2010/main" val="3083455080"/>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Thin problems are mechanical</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16</a:t>
            </a:fld>
            <a:endParaRPr lang="en-AU" dirty="0"/>
          </a:p>
        </p:txBody>
      </p:sp>
      <p:pic>
        <p:nvPicPr>
          <p:cNvPr id="5" name="Picture 4" descr="dichotomous_branching_b.jpg"/>
          <p:cNvPicPr>
            <a:picLocks noChangeAspect="1"/>
          </p:cNvPicPr>
          <p:nvPr/>
        </p:nvPicPr>
        <p:blipFill rotWithShape="1">
          <a:blip r:embed="rId2">
            <a:extLst>
              <a:ext uri="{28A0092B-C50C-407E-A947-70E740481C1C}">
                <a14:useLocalDpi xmlns:a14="http://schemas.microsoft.com/office/drawing/2010/main" val="0"/>
              </a:ext>
            </a:extLst>
          </a:blip>
          <a:srcRect b="12177"/>
          <a:stretch/>
        </p:blipFill>
        <p:spPr>
          <a:xfrm>
            <a:off x="292100" y="2087426"/>
            <a:ext cx="3822700" cy="3754571"/>
          </a:xfrm>
          <a:prstGeom prst="rect">
            <a:avLst/>
          </a:prstGeom>
        </p:spPr>
      </p:pic>
      <p:pic>
        <p:nvPicPr>
          <p:cNvPr id="6" name="Picture 5" descr="tre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3620" y="2087425"/>
            <a:ext cx="4459159" cy="3754573"/>
          </a:xfrm>
          <a:prstGeom prst="rect">
            <a:avLst/>
          </a:prstGeom>
        </p:spPr>
      </p:pic>
    </p:spTree>
    <p:extLst>
      <p:ext uri="{BB962C8B-B14F-4D97-AF65-F5344CB8AC3E}">
        <p14:creationId xmlns:p14="http://schemas.microsoft.com/office/powerpoint/2010/main" val="4049723747"/>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 policy delivery </a:t>
            </a:r>
            <a:endParaRPr lang="en-US" dirty="0"/>
          </a:p>
        </p:txBody>
      </p:sp>
      <p:sp>
        <p:nvSpPr>
          <p:cNvPr id="3" name="Content Placeholder 2"/>
          <p:cNvSpPr>
            <a:spLocks noGrp="1"/>
          </p:cNvSpPr>
          <p:nvPr>
            <p:ph idx="1"/>
          </p:nvPr>
        </p:nvSpPr>
        <p:spPr>
          <a:xfrm>
            <a:off x="4330700" y="2087426"/>
            <a:ext cx="4813300" cy="3906973"/>
          </a:xfrm>
        </p:spPr>
        <p:txBody>
          <a:bodyPr/>
          <a:lstStyle/>
          <a:p>
            <a:r>
              <a:rPr lang="en-US" dirty="0" smtClean="0"/>
              <a:t>Top-down policy can work</a:t>
            </a:r>
          </a:p>
          <a:p>
            <a:pPr marL="355600" lvl="1" indent="-355600"/>
            <a:r>
              <a:rPr lang="en-US" dirty="0" smtClean="0"/>
              <a:t>Tax and family benefits changes</a:t>
            </a:r>
          </a:p>
          <a:p>
            <a:pPr marL="355600" lvl="1" indent="-355600"/>
            <a:r>
              <a:rPr lang="en-US" dirty="0" smtClean="0"/>
              <a:t>Student loans</a:t>
            </a:r>
          </a:p>
          <a:p>
            <a:pPr marL="355600" lvl="1" indent="-355600"/>
            <a:r>
              <a:rPr lang="en-US" dirty="0" smtClean="0"/>
              <a:t>Child Support Agency</a:t>
            </a:r>
          </a:p>
          <a:p>
            <a:pPr marL="355600" lvl="1" indent="-355600"/>
            <a:r>
              <a:rPr lang="en-US" dirty="0" smtClean="0"/>
              <a:t>Stroke of the pen deregulation</a:t>
            </a:r>
          </a:p>
          <a:p>
            <a:pPr marL="792162" lvl="2" indent="-355600"/>
            <a:r>
              <a:rPr lang="en-US" dirty="0" smtClean="0"/>
              <a:t>shopping hours, two airline policy </a:t>
            </a:r>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17</a:t>
            </a:fld>
            <a:endParaRPr lang="en-AU" dirty="0"/>
          </a:p>
        </p:txBody>
      </p:sp>
      <p:pic>
        <p:nvPicPr>
          <p:cNvPr id="7" name="Picture 6" descr="dichotomous_branching_b.jpg"/>
          <p:cNvPicPr>
            <a:picLocks noChangeAspect="1"/>
          </p:cNvPicPr>
          <p:nvPr/>
        </p:nvPicPr>
        <p:blipFill rotWithShape="1">
          <a:blip r:embed="rId2">
            <a:extLst>
              <a:ext uri="{28A0092B-C50C-407E-A947-70E740481C1C}">
                <a14:useLocalDpi xmlns:a14="http://schemas.microsoft.com/office/drawing/2010/main" val="0"/>
              </a:ext>
            </a:extLst>
          </a:blip>
          <a:srcRect b="12177"/>
          <a:stretch/>
        </p:blipFill>
        <p:spPr>
          <a:xfrm>
            <a:off x="292100" y="2087426"/>
            <a:ext cx="3822700" cy="3754571"/>
          </a:xfrm>
          <a:prstGeom prst="rect">
            <a:avLst/>
          </a:prstGeom>
        </p:spPr>
      </p:pic>
    </p:spTree>
    <p:extLst>
      <p:ext uri="{BB962C8B-B14F-4D97-AF65-F5344CB8AC3E}">
        <p14:creationId xmlns:p14="http://schemas.microsoft.com/office/powerpoint/2010/main" val="259653738"/>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Thick policy delivery</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18</a:t>
            </a:fld>
            <a:endParaRPr lang="en-AU" dirty="0"/>
          </a:p>
        </p:txBody>
      </p:sp>
      <p:pic>
        <p:nvPicPr>
          <p:cNvPr id="8" name="Picture 7" descr="what-are-capillaries_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 y="2087425"/>
            <a:ext cx="3822700" cy="3754571"/>
          </a:xfrm>
          <a:prstGeom prst="rect">
            <a:avLst/>
          </a:prstGeom>
        </p:spPr>
      </p:pic>
      <p:sp>
        <p:nvSpPr>
          <p:cNvPr id="7" name="Content Placeholder 2"/>
          <p:cNvSpPr txBox="1">
            <a:spLocks/>
          </p:cNvSpPr>
          <p:nvPr/>
        </p:nvSpPr>
        <p:spPr bwMode="auto">
          <a:xfrm>
            <a:off x="4464050" y="2023925"/>
            <a:ext cx="4178300" cy="3754574"/>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marL="355600" lvl="1" indent="-355600">
              <a:spcBef>
                <a:spcPts val="500"/>
              </a:spcBef>
            </a:pPr>
            <a:r>
              <a:rPr lang="en-US" b="0" dirty="0" smtClean="0"/>
              <a:t>Regulation </a:t>
            </a:r>
          </a:p>
          <a:p>
            <a:pPr marL="355600" lvl="1" indent="-355600">
              <a:spcBef>
                <a:spcPts val="500"/>
              </a:spcBef>
            </a:pPr>
            <a:r>
              <a:rPr lang="en-US" b="0" dirty="0" smtClean="0"/>
              <a:t>IT</a:t>
            </a:r>
          </a:p>
          <a:p>
            <a:pPr marL="355600" lvl="1" indent="-355600">
              <a:spcBef>
                <a:spcPts val="500"/>
              </a:spcBef>
            </a:pPr>
            <a:r>
              <a:rPr lang="en-US" b="0" dirty="0" smtClean="0"/>
              <a:t>Education </a:t>
            </a:r>
          </a:p>
          <a:p>
            <a:pPr marL="355600" lvl="1" indent="-355600">
              <a:spcBef>
                <a:spcPts val="500"/>
              </a:spcBef>
            </a:pPr>
            <a:r>
              <a:rPr lang="en-US" b="0" dirty="0" smtClean="0"/>
              <a:t>Health </a:t>
            </a:r>
          </a:p>
          <a:p>
            <a:pPr marL="355600" lvl="1" indent="-355600">
              <a:spcBef>
                <a:spcPts val="500"/>
              </a:spcBef>
            </a:pPr>
            <a:r>
              <a:rPr lang="en-US" b="0" dirty="0" smtClean="0"/>
              <a:t>Defence</a:t>
            </a:r>
            <a:endParaRPr lang="en-US" b="0" dirty="0" smtClean="0"/>
          </a:p>
          <a:p>
            <a:pPr marL="355600" lvl="1" indent="-355600">
              <a:spcBef>
                <a:spcPts val="500"/>
              </a:spcBef>
            </a:pPr>
            <a:r>
              <a:rPr lang="en-US" b="0" dirty="0" smtClean="0"/>
              <a:t>Transport</a:t>
            </a:r>
          </a:p>
          <a:p>
            <a:pPr marL="355600" lvl="1" indent="-355600">
              <a:spcBef>
                <a:spcPts val="500"/>
              </a:spcBef>
            </a:pPr>
            <a:r>
              <a:rPr lang="en-US" b="0" dirty="0" smtClean="0"/>
              <a:t>Employment services</a:t>
            </a:r>
          </a:p>
          <a:p>
            <a:pPr marL="355600" lvl="1" indent="-355600">
              <a:spcBef>
                <a:spcPts val="500"/>
              </a:spcBef>
            </a:pPr>
            <a:r>
              <a:rPr lang="en-US" b="0" dirty="0" smtClean="0"/>
              <a:t>Social support (Indigenous and other)</a:t>
            </a:r>
          </a:p>
        </p:txBody>
      </p:sp>
    </p:spTree>
    <p:extLst>
      <p:ext uri="{BB962C8B-B14F-4D97-AF65-F5344CB8AC3E}">
        <p14:creationId xmlns:p14="http://schemas.microsoft.com/office/powerpoint/2010/main" val="3574345742"/>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Ideologies are thin, issues are thick</a:t>
            </a:r>
            <a:endParaRPr lang="en-US" sz="3600" dirty="0"/>
          </a:p>
        </p:txBody>
      </p:sp>
      <p:sp>
        <p:nvSpPr>
          <p:cNvPr id="3" name="Content Placeholder 2"/>
          <p:cNvSpPr>
            <a:spLocks noGrp="1"/>
          </p:cNvSpPr>
          <p:nvPr>
            <p:ph idx="1"/>
          </p:nvPr>
        </p:nvSpPr>
        <p:spPr>
          <a:xfrm>
            <a:off x="4330700" y="2087426"/>
            <a:ext cx="4622800" cy="3906973"/>
          </a:xfrm>
        </p:spPr>
        <p:txBody>
          <a:bodyPr/>
          <a:lstStyle/>
          <a:p>
            <a:r>
              <a:rPr lang="en-US" dirty="0" smtClean="0"/>
              <a:t>Income management</a:t>
            </a:r>
          </a:p>
          <a:p>
            <a:r>
              <a:rPr lang="en-US" dirty="0" smtClean="0"/>
              <a:t>User Choice</a:t>
            </a:r>
          </a:p>
          <a:p>
            <a:r>
              <a:rPr lang="en-US" dirty="0" smtClean="0"/>
              <a:t>Diversity</a:t>
            </a:r>
          </a:p>
          <a:p>
            <a:r>
              <a:rPr lang="en-US" dirty="0" smtClean="0"/>
              <a:t>Core values</a:t>
            </a:r>
          </a:p>
          <a:p>
            <a:r>
              <a:rPr lang="en-US" dirty="0" smtClean="0"/>
              <a:t>Individual responsibility</a:t>
            </a:r>
          </a:p>
          <a:p>
            <a:r>
              <a:rPr lang="en-US" dirty="0" smtClean="0"/>
              <a:t>Collective responsibility</a:t>
            </a:r>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19</a:t>
            </a:fld>
            <a:endParaRPr lang="en-AU" dirty="0"/>
          </a:p>
        </p:txBody>
      </p:sp>
      <p:pic>
        <p:nvPicPr>
          <p:cNvPr id="7" name="Picture 6" descr="dichotomous_branching_b.jpg"/>
          <p:cNvPicPr>
            <a:picLocks noChangeAspect="1"/>
          </p:cNvPicPr>
          <p:nvPr/>
        </p:nvPicPr>
        <p:blipFill rotWithShape="1">
          <a:blip r:embed="rId2">
            <a:extLst>
              <a:ext uri="{28A0092B-C50C-407E-A947-70E740481C1C}">
                <a14:useLocalDpi xmlns:a14="http://schemas.microsoft.com/office/drawing/2010/main" val="0"/>
              </a:ext>
            </a:extLst>
          </a:blip>
          <a:srcRect b="12177"/>
          <a:stretch/>
        </p:blipFill>
        <p:spPr>
          <a:xfrm>
            <a:off x="292100" y="2087426"/>
            <a:ext cx="3822700" cy="3754571"/>
          </a:xfrm>
          <a:prstGeom prst="rect">
            <a:avLst/>
          </a:prstGeom>
        </p:spPr>
      </p:pic>
      <p:pic>
        <p:nvPicPr>
          <p:cNvPr id="6" name="Picture 5" descr="what-are-capillaries_1.jpg"/>
          <p:cNvPicPr>
            <a:picLocks noChangeAspect="1"/>
          </p:cNvPicPr>
          <p:nvPr/>
        </p:nvPicPr>
        <p:blipFill>
          <a:blip r:embed="rId3">
            <a:alphaModFix amt="49000"/>
            <a:extLst>
              <a:ext uri="{28A0092B-C50C-407E-A947-70E740481C1C}">
                <a14:useLocalDpi xmlns:a14="http://schemas.microsoft.com/office/drawing/2010/main" val="0"/>
              </a:ext>
            </a:extLst>
          </a:blip>
          <a:stretch>
            <a:fillRect/>
          </a:stretch>
        </p:blipFill>
        <p:spPr>
          <a:xfrm>
            <a:off x="292100" y="2087425"/>
            <a:ext cx="3822700" cy="3754571"/>
          </a:xfrm>
          <a:prstGeom prst="rect">
            <a:avLst/>
          </a:prstGeom>
        </p:spPr>
      </p:pic>
    </p:spTree>
    <p:extLst>
      <p:ext uri="{BB962C8B-B14F-4D97-AF65-F5344CB8AC3E}">
        <p14:creationId xmlns:p14="http://schemas.microsoft.com/office/powerpoint/2010/main" val="31561920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Arteries, capillaries and status</a:t>
            </a:r>
            <a:endParaRPr lang="en-US" sz="4000"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20</a:t>
            </a:fld>
            <a:endParaRPr lang="en-AU" dirty="0"/>
          </a:p>
        </p:txBody>
      </p:sp>
      <p:sp>
        <p:nvSpPr>
          <p:cNvPr id="8" name="Content Placeholder 5"/>
          <p:cNvSpPr txBox="1">
            <a:spLocks/>
          </p:cNvSpPr>
          <p:nvPr/>
        </p:nvSpPr>
        <p:spPr bwMode="auto">
          <a:xfrm>
            <a:off x="4273550" y="1993903"/>
            <a:ext cx="4559300" cy="36195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normAutofit fontScale="92500" lnSpcReduction="10000"/>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r>
              <a:rPr lang="en-US" b="0" dirty="0" smtClean="0"/>
              <a:t>This disposition to admire, and almost to worship, the rich and the powerful, though necessary to maintain the order of society, is, at the same time, the most universal cause of corruption of our moral sentiments.</a:t>
            </a:r>
          </a:p>
          <a:p>
            <a:r>
              <a:rPr lang="en-US" b="0" dirty="0" smtClean="0"/>
              <a:t>Adam Smith, 1759</a:t>
            </a:r>
            <a:endParaRPr lang="en-US" b="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086" y="2109788"/>
            <a:ext cx="3061944" cy="3008311"/>
          </a:xfrm>
          <a:prstGeom prst="rect">
            <a:avLst/>
          </a:prstGeom>
        </p:spPr>
      </p:pic>
      <p:sp>
        <p:nvSpPr>
          <p:cNvPr id="7" name="Content Placeholder 5"/>
          <p:cNvSpPr txBox="1">
            <a:spLocks/>
          </p:cNvSpPr>
          <p:nvPr/>
        </p:nvSpPr>
        <p:spPr bwMode="auto">
          <a:xfrm>
            <a:off x="4171950" y="1993903"/>
            <a:ext cx="4464050" cy="3428997"/>
          </a:xfrm>
          <a:prstGeom prst="rect">
            <a:avLst/>
          </a:prstGeom>
          <a:solidFill>
            <a:srgbClr val="000058"/>
          </a:solidFill>
          <a:ln>
            <a:noFill/>
          </a:ln>
          <a:extLst>
            <a:ext uri="{FAA26D3D-D897-4be2-8F04-BA451C77F1D7}">
              <ma14:placeholderFlag xmlns:ma14="http://schemas.microsoft.com/office/mac/drawingml/2011/main" val="1"/>
            </a:ext>
          </a:extLst>
        </p:spPr>
        <p:txBody>
          <a:bodyPr vert="horz" wrap="square" lIns="102870" tIns="51436" rIns="102870" bIns="51436" numCol="1" anchor="t" anchorCtr="0" compatLnSpc="1">
            <a:prstTxWarp prst="textNoShape">
              <a:avLst/>
            </a:prstTxWarp>
            <a:normAutofit fontScale="92500" lnSpcReduction="20000"/>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r>
              <a:rPr lang="en-US" b="0" dirty="0"/>
              <a:t>If there were a single cultural predilection in the APS </a:t>
            </a:r>
            <a:r>
              <a:rPr lang="en-US" b="0" dirty="0" smtClean="0"/>
              <a:t>I'd </a:t>
            </a:r>
            <a:r>
              <a:rPr lang="en-US" b="0" dirty="0"/>
              <a:t>change, it would be the unspoken belief </a:t>
            </a:r>
            <a:r>
              <a:rPr lang="en-US" b="0" dirty="0" smtClean="0"/>
              <a:t>that the </a:t>
            </a:r>
            <a:r>
              <a:rPr lang="en-US" b="0" dirty="0"/>
              <a:t>development of government policy is a higher </a:t>
            </a:r>
            <a:r>
              <a:rPr lang="en-US" b="0" dirty="0" smtClean="0"/>
              <a:t>function </a:t>
            </a:r>
            <a:r>
              <a:rPr lang="mr-IN" b="0" dirty="0" smtClean="0"/>
              <a:t>–</a:t>
            </a:r>
            <a:r>
              <a:rPr lang="en-US" b="0" dirty="0" smtClean="0"/>
              <a:t> more </a:t>
            </a:r>
            <a:r>
              <a:rPr lang="en-US" b="0" dirty="0"/>
              <a:t>prestigious, more influential, more </a:t>
            </a:r>
            <a:r>
              <a:rPr lang="en-US" b="0" dirty="0" smtClean="0"/>
              <a:t>exciting </a:t>
            </a:r>
            <a:r>
              <a:rPr lang="mr-IN" b="0" dirty="0" smtClean="0"/>
              <a:t>–</a:t>
            </a:r>
            <a:r>
              <a:rPr lang="en-US" b="0" dirty="0" smtClean="0"/>
              <a:t>than </a:t>
            </a:r>
            <a:r>
              <a:rPr lang="en-US" b="0" dirty="0"/>
              <a:t>delivering results. </a:t>
            </a:r>
          </a:p>
          <a:p>
            <a:r>
              <a:rPr lang="en-US" b="0" dirty="0"/>
              <a:t>Peter </a:t>
            </a:r>
            <a:r>
              <a:rPr lang="en-US" b="0" dirty="0" smtClean="0"/>
              <a:t>Shergold</a:t>
            </a:r>
            <a:r>
              <a:rPr lang="en-US" b="0" dirty="0" smtClean="0"/>
              <a:t>, 2005.</a:t>
            </a:r>
            <a:endParaRPr lang="en-US" b="0" dirty="0"/>
          </a:p>
        </p:txBody>
      </p:sp>
      <p:sp>
        <p:nvSpPr>
          <p:cNvPr id="9" name="Content Placeholder 5"/>
          <p:cNvSpPr txBox="1">
            <a:spLocks/>
          </p:cNvSpPr>
          <p:nvPr/>
        </p:nvSpPr>
        <p:spPr bwMode="auto">
          <a:xfrm>
            <a:off x="4210050" y="2071691"/>
            <a:ext cx="4464050" cy="3428997"/>
          </a:xfrm>
          <a:prstGeom prst="rect">
            <a:avLst/>
          </a:prstGeom>
          <a:solidFill>
            <a:srgbClr val="000058"/>
          </a:solidFill>
          <a:ln>
            <a:noFill/>
          </a:ln>
          <a:extLst>
            <a:ext uri="{FAA26D3D-D897-4be2-8F04-BA451C77F1D7}">
              <ma14:placeholderFlag xmlns:ma14="http://schemas.microsoft.com/office/mac/drawingml/2011/main" val="1"/>
            </a:ext>
          </a:extLst>
        </p:spPr>
        <p:txBody>
          <a:bodyPr vert="horz" wrap="square" lIns="102870" tIns="51436" rIns="102870" bIns="51436" numCol="1" anchor="t" anchorCtr="0" compatLnSpc="1">
            <a:prstTxWarp prst="textNoShape">
              <a:avLst/>
            </a:prstTxWarp>
            <a:normAutofit fontScale="77500" lnSpcReduction="20000"/>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r>
              <a:rPr lang="en-US" b="0" dirty="0" smtClean="0"/>
              <a:t>The </a:t>
            </a:r>
            <a:r>
              <a:rPr lang="en-US" b="0" dirty="0"/>
              <a:t>ambitious know full well that the road to the top is through policy, generating ideas, managing the blame game, being visible in Ottawa circles, and central agencies, not through program management. </a:t>
            </a:r>
            <a:endParaRPr lang="en-US" b="0" dirty="0" smtClean="0"/>
          </a:p>
          <a:p>
            <a:endParaRPr lang="en-US" b="0" dirty="0"/>
          </a:p>
          <a:p>
            <a:r>
              <a:rPr lang="en-US" b="0" dirty="0"/>
              <a:t>Donald J. </a:t>
            </a:r>
            <a:r>
              <a:rPr lang="en-US" b="0" dirty="0" smtClean="0"/>
              <a:t>Savoie</a:t>
            </a:r>
            <a:r>
              <a:rPr lang="en-US" b="0" dirty="0" smtClean="0"/>
              <a:t> “What </a:t>
            </a:r>
            <a:r>
              <a:rPr lang="en-US" b="0" dirty="0"/>
              <a:t>Is Government Good At</a:t>
            </a:r>
            <a:r>
              <a:rPr lang="en-US" b="0" dirty="0" smtClean="0"/>
              <a:t>? </a:t>
            </a:r>
            <a:r>
              <a:rPr lang="en-US" b="0" dirty="0"/>
              <a:t>A Canadian </a:t>
            </a:r>
            <a:r>
              <a:rPr lang="en-US" b="0" dirty="0" smtClean="0"/>
              <a:t>Answer” 2015</a:t>
            </a:r>
            <a:endParaRPr lang="en-US" b="0" dirty="0"/>
          </a:p>
          <a:p>
            <a:endParaRPr lang="en-US" b="0" dirty="0"/>
          </a:p>
        </p:txBody>
      </p:sp>
    </p:spTree>
    <p:extLst>
      <p:ext uri="{BB962C8B-B14F-4D97-AF65-F5344CB8AC3E}">
        <p14:creationId xmlns:p14="http://schemas.microsoft.com/office/powerpoint/2010/main" val="38910575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8" presetClass="emph" presetSubtype="0" fill="hold" nodeType="clickEffect">
                                  <p:stCondLst>
                                    <p:cond delay="0"/>
                                  </p:stCondLst>
                                  <p:childTnLst>
                                    <p:animRot by="10800000">
                                      <p:cBhvr>
                                        <p:cTn id="16" dur="2000" fill="hold"/>
                                        <p:tgtEl>
                                          <p:spTgt spid="6"/>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F808991-028D-6440-96F0-BFAADEE55D9F}" type="slidenum">
              <a:rPr lang="en-AU" smtClean="0"/>
              <a:pPr>
                <a:defRPr/>
              </a:pPr>
              <a:t>21</a:t>
            </a:fld>
            <a:endParaRPr lang="en-AU" dirty="0"/>
          </a:p>
        </p:txBody>
      </p:sp>
      <p:pic>
        <p:nvPicPr>
          <p:cNvPr id="4" name="Picture 3" descr="what-are-capillaries_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612897" y="181373"/>
            <a:ext cx="5994402" cy="5757123"/>
          </a:xfrm>
          <a:prstGeom prst="rect">
            <a:avLst/>
          </a:prstGeom>
        </p:spPr>
      </p:pic>
      <p:sp>
        <p:nvSpPr>
          <p:cNvPr id="5" name="Donut 4"/>
          <p:cNvSpPr/>
          <p:nvPr/>
        </p:nvSpPr>
        <p:spPr bwMode="auto">
          <a:xfrm>
            <a:off x="4038600" y="53848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6" name="Donut 5"/>
          <p:cNvSpPr/>
          <p:nvPr/>
        </p:nvSpPr>
        <p:spPr bwMode="auto">
          <a:xfrm>
            <a:off x="2540000" y="44069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7" name="Donut 6"/>
          <p:cNvSpPr/>
          <p:nvPr/>
        </p:nvSpPr>
        <p:spPr bwMode="auto">
          <a:xfrm>
            <a:off x="3048000" y="48641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8" name="Donut 7"/>
          <p:cNvSpPr/>
          <p:nvPr/>
        </p:nvSpPr>
        <p:spPr bwMode="auto">
          <a:xfrm>
            <a:off x="5880100" y="47752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9" name="Donut 8"/>
          <p:cNvSpPr/>
          <p:nvPr/>
        </p:nvSpPr>
        <p:spPr bwMode="auto">
          <a:xfrm>
            <a:off x="5346700" y="53086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0" name="Donut 9"/>
          <p:cNvSpPr/>
          <p:nvPr/>
        </p:nvSpPr>
        <p:spPr bwMode="auto">
          <a:xfrm>
            <a:off x="4394200" y="53594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1" name="Donut 10"/>
          <p:cNvSpPr/>
          <p:nvPr/>
        </p:nvSpPr>
        <p:spPr bwMode="auto">
          <a:xfrm>
            <a:off x="6248400" y="46736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2" name="Donut 11"/>
          <p:cNvSpPr/>
          <p:nvPr/>
        </p:nvSpPr>
        <p:spPr bwMode="auto">
          <a:xfrm>
            <a:off x="4876800" y="53594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3" name="Donut 12"/>
          <p:cNvSpPr/>
          <p:nvPr/>
        </p:nvSpPr>
        <p:spPr bwMode="auto">
          <a:xfrm>
            <a:off x="6591300" y="43180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4" name="Donut 13"/>
          <p:cNvSpPr/>
          <p:nvPr/>
        </p:nvSpPr>
        <p:spPr bwMode="auto">
          <a:xfrm>
            <a:off x="3467100" y="50419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5" name="Donut 14"/>
          <p:cNvSpPr/>
          <p:nvPr/>
        </p:nvSpPr>
        <p:spPr bwMode="auto">
          <a:xfrm>
            <a:off x="3644900" y="53594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7" name="Donut 16"/>
          <p:cNvSpPr/>
          <p:nvPr/>
        </p:nvSpPr>
        <p:spPr bwMode="auto">
          <a:xfrm>
            <a:off x="5461000" y="49784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8" name="Donut 17"/>
          <p:cNvSpPr/>
          <p:nvPr/>
        </p:nvSpPr>
        <p:spPr bwMode="auto">
          <a:xfrm>
            <a:off x="6756400" y="39624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sp>
        <p:nvSpPr>
          <p:cNvPr id="19" name="Donut 18"/>
          <p:cNvSpPr/>
          <p:nvPr/>
        </p:nvSpPr>
        <p:spPr bwMode="auto">
          <a:xfrm>
            <a:off x="2895600" y="45593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0" name="Donut 19"/>
          <p:cNvSpPr/>
          <p:nvPr/>
        </p:nvSpPr>
        <p:spPr bwMode="auto">
          <a:xfrm>
            <a:off x="6248400" y="36830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1" name="Donut 20"/>
          <p:cNvSpPr/>
          <p:nvPr/>
        </p:nvSpPr>
        <p:spPr bwMode="auto">
          <a:xfrm>
            <a:off x="5105400" y="51308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2" name="Donut 21"/>
          <p:cNvSpPr/>
          <p:nvPr/>
        </p:nvSpPr>
        <p:spPr bwMode="auto">
          <a:xfrm>
            <a:off x="6756400" y="33274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3" name="TextBox 2"/>
          <p:cNvSpPr txBox="1"/>
          <p:nvPr/>
        </p:nvSpPr>
        <p:spPr>
          <a:xfrm rot="5400000">
            <a:off x="3633399" y="1397067"/>
            <a:ext cx="2209800" cy="276999"/>
          </a:xfrm>
          <a:prstGeom prst="rect">
            <a:avLst/>
          </a:prstGeom>
          <a:solidFill>
            <a:srgbClr val="063737">
              <a:alpha val="86000"/>
            </a:srgbClr>
          </a:solidFill>
        </p:spPr>
        <p:txBody>
          <a:bodyPr wrap="square" rtlCol="0">
            <a:spAutoFit/>
          </a:bodyPr>
          <a:lstStyle/>
          <a:p>
            <a:pPr algn="ctr"/>
            <a:r>
              <a:rPr lang="en-US" sz="1200" dirty="0" smtClean="0"/>
              <a:t>Policy</a:t>
            </a:r>
            <a:endParaRPr lang="en-US" sz="1200" dirty="0"/>
          </a:p>
        </p:txBody>
      </p:sp>
      <p:sp>
        <p:nvSpPr>
          <p:cNvPr id="16" name="Donut 15"/>
          <p:cNvSpPr/>
          <p:nvPr/>
        </p:nvSpPr>
        <p:spPr bwMode="auto">
          <a:xfrm rot="20864830">
            <a:off x="1822450" y="3219109"/>
            <a:ext cx="6108700" cy="2668588"/>
          </a:xfrm>
          <a:prstGeom prst="donut">
            <a:avLst>
              <a:gd name="adj" fmla="val 3997"/>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3" name="TextBox 22"/>
          <p:cNvSpPr txBox="1"/>
          <p:nvPr/>
        </p:nvSpPr>
        <p:spPr>
          <a:xfrm rot="20392495">
            <a:off x="3982716" y="3916190"/>
            <a:ext cx="2185214" cy="707886"/>
          </a:xfrm>
          <a:prstGeom prst="rect">
            <a:avLst/>
          </a:prstGeom>
          <a:solidFill>
            <a:schemeClr val="accent5">
              <a:lumMod val="90000"/>
              <a:alpha val="86000"/>
            </a:schemeClr>
          </a:solidFill>
        </p:spPr>
        <p:txBody>
          <a:bodyPr wrap="none" rtlCol="0">
            <a:spAutoFit/>
          </a:bodyPr>
          <a:lstStyle/>
          <a:p>
            <a:r>
              <a:rPr lang="en-US" dirty="0" smtClean="0">
                <a:effectLst>
                  <a:outerShdw blurRad="50800" dist="38100" dir="2700000" algn="tl" rotWithShape="0">
                    <a:srgbClr val="000000">
                      <a:alpha val="43000"/>
                    </a:srgbClr>
                  </a:outerShdw>
                </a:effectLst>
              </a:rPr>
              <a:t>Delivery</a:t>
            </a:r>
            <a:endParaRPr lang="en-US" dirty="0">
              <a:effectLst>
                <a:outerShdw blurRad="50800" dist="38100" dir="2700000" algn="tl" rotWithShape="0">
                  <a:srgbClr val="000000">
                    <a:alpha val="43000"/>
                  </a:srgbClr>
                </a:outerShdw>
              </a:effectLst>
            </a:endParaRPr>
          </a:p>
        </p:txBody>
      </p:sp>
      <p:sp>
        <p:nvSpPr>
          <p:cNvPr id="24" name="Content Placeholder 2"/>
          <p:cNvSpPr txBox="1">
            <a:spLocks/>
          </p:cNvSpPr>
          <p:nvPr/>
        </p:nvSpPr>
        <p:spPr bwMode="auto">
          <a:xfrm rot="16200000">
            <a:off x="-1992109" y="2840234"/>
            <a:ext cx="5863826" cy="546103"/>
          </a:xfrm>
          <a:prstGeom prst="rect">
            <a:avLst/>
          </a:prstGeom>
          <a:solidFill>
            <a:srgbClr val="000062">
              <a:alpha val="72000"/>
            </a:srgbClr>
          </a:solidFill>
          <a:ln>
            <a:noFill/>
          </a:ln>
          <a:extLst>
            <a:ext uri="{FAA26D3D-D897-4be2-8F04-BA451C77F1D7}">
              <ma14:placeholderFlag xmlns:ma14="http://schemas.microsoft.com/office/mac/drawingml/2011/main" val="1"/>
            </a:ext>
          </a:extLst>
        </p:spPr>
        <p:txBody>
          <a:bodyPr vert="horz" wrap="square" lIns="102870" tIns="51436" rIns="102870" bIns="51436" numCol="1" anchor="t" anchorCtr="0" compatLnSpc="1">
            <a:prstTxWarp prst="textNoShape">
              <a:avLst/>
            </a:prstTxWarp>
            <a:normAutofit fontScale="92500" lnSpcReduction="20000"/>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r>
              <a:rPr lang="en-AU" sz="3800" b="0" dirty="0" smtClean="0"/>
              <a:t>   Learning goes upward =&gt;</a:t>
            </a:r>
            <a:endParaRPr lang="en-US" sz="3800" b="0" dirty="0" smtClean="0"/>
          </a:p>
          <a:p>
            <a:endParaRPr lang="en-US" b="0" dirty="0"/>
          </a:p>
        </p:txBody>
      </p:sp>
      <p:sp>
        <p:nvSpPr>
          <p:cNvPr id="25" name="Donut 24"/>
          <p:cNvSpPr/>
          <p:nvPr/>
        </p:nvSpPr>
        <p:spPr bwMode="auto">
          <a:xfrm>
            <a:off x="6769100" y="3962400"/>
            <a:ext cx="355600" cy="355600"/>
          </a:xfrm>
          <a:prstGeom prst="donu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rgbClr val="FF0000"/>
              </a:solidFill>
              <a:latin typeface="Times New Roman" pitchFamily="18" charset="0"/>
            </a:endParaRPr>
          </a:p>
        </p:txBody>
      </p:sp>
    </p:spTree>
    <p:extLst>
      <p:ext uri="{BB962C8B-B14F-4D97-AF65-F5344CB8AC3E}">
        <p14:creationId xmlns:p14="http://schemas.microsoft.com/office/powerpoint/2010/main" val="8471534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ppt_y</p:attrName>
                                        </p:attrNameLst>
                                      </p:cBhvr>
                                      <p:tavLst>
                                        <p:tav tm="0">
                                          <p:val>
                                            <p:strVal val="#ppt_y+#ppt_h*1.125000"/>
                                          </p:val>
                                        </p:tav>
                                        <p:tav tm="100000">
                                          <p:val>
                                            <p:strVal val="#ppt_y"/>
                                          </p:val>
                                        </p:tav>
                                      </p:tavLst>
                                    </p:anim>
                                    <p:animEffect transition="in" filter="wipe(up)">
                                      <p:cBhvr>
                                        <p:cTn id="18" dur="500"/>
                                        <p:tgtEl>
                                          <p:spTgt spid="6"/>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p:tgtEl>
                                          <p:spTgt spid="7"/>
                                        </p:tgtEl>
                                        <p:attrNameLst>
                                          <p:attrName>ppt_y</p:attrName>
                                        </p:attrNameLst>
                                      </p:cBhvr>
                                      <p:tavLst>
                                        <p:tav tm="0">
                                          <p:val>
                                            <p:strVal val="#ppt_y+#ppt_h*1.125000"/>
                                          </p:val>
                                        </p:tav>
                                        <p:tav tm="100000">
                                          <p:val>
                                            <p:strVal val="#ppt_y"/>
                                          </p:val>
                                        </p:tav>
                                      </p:tavLst>
                                    </p:anim>
                                    <p:animEffect transition="in" filter="wipe(up)">
                                      <p:cBhvr>
                                        <p:cTn id="22" dur="500"/>
                                        <p:tgtEl>
                                          <p:spTgt spid="7"/>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ppt_y</p:attrName>
                                        </p:attrNameLst>
                                      </p:cBhvr>
                                      <p:tavLst>
                                        <p:tav tm="0">
                                          <p:val>
                                            <p:strVal val="#ppt_y+#ppt_h*1.125000"/>
                                          </p:val>
                                        </p:tav>
                                        <p:tav tm="100000">
                                          <p:val>
                                            <p:strVal val="#ppt_y"/>
                                          </p:val>
                                        </p:tav>
                                      </p:tavLst>
                                    </p:anim>
                                    <p:animEffect transition="in" filter="wipe(up)">
                                      <p:cBhvr>
                                        <p:cTn id="26" dur="500"/>
                                        <p:tgtEl>
                                          <p:spTgt spid="8"/>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p:tgtEl>
                                          <p:spTgt spid="9"/>
                                        </p:tgtEl>
                                        <p:attrNameLst>
                                          <p:attrName>ppt_y</p:attrName>
                                        </p:attrNameLst>
                                      </p:cBhvr>
                                      <p:tavLst>
                                        <p:tav tm="0">
                                          <p:val>
                                            <p:strVal val="#ppt_y+#ppt_h*1.125000"/>
                                          </p:val>
                                        </p:tav>
                                        <p:tav tm="100000">
                                          <p:val>
                                            <p:strVal val="#ppt_y"/>
                                          </p:val>
                                        </p:tav>
                                      </p:tavLst>
                                    </p:anim>
                                    <p:animEffect transition="in" filter="wipe(up)">
                                      <p:cBhvr>
                                        <p:cTn id="30" dur="500"/>
                                        <p:tgtEl>
                                          <p:spTgt spid="9"/>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p:tgtEl>
                                          <p:spTgt spid="10"/>
                                        </p:tgtEl>
                                        <p:attrNameLst>
                                          <p:attrName>ppt_y</p:attrName>
                                        </p:attrNameLst>
                                      </p:cBhvr>
                                      <p:tavLst>
                                        <p:tav tm="0">
                                          <p:val>
                                            <p:strVal val="#ppt_y+#ppt_h*1.125000"/>
                                          </p:val>
                                        </p:tav>
                                        <p:tav tm="100000">
                                          <p:val>
                                            <p:strVal val="#ppt_y"/>
                                          </p:val>
                                        </p:tav>
                                      </p:tavLst>
                                    </p:anim>
                                    <p:animEffect transition="in" filter="wipe(up)">
                                      <p:cBhvr>
                                        <p:cTn id="34" dur="500"/>
                                        <p:tgtEl>
                                          <p:spTgt spid="10"/>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p:tgtEl>
                                          <p:spTgt spid="11"/>
                                        </p:tgtEl>
                                        <p:attrNameLst>
                                          <p:attrName>ppt_y</p:attrName>
                                        </p:attrNameLst>
                                      </p:cBhvr>
                                      <p:tavLst>
                                        <p:tav tm="0">
                                          <p:val>
                                            <p:strVal val="#ppt_y+#ppt_h*1.125000"/>
                                          </p:val>
                                        </p:tav>
                                        <p:tav tm="100000">
                                          <p:val>
                                            <p:strVal val="#ppt_y"/>
                                          </p:val>
                                        </p:tav>
                                      </p:tavLst>
                                    </p:anim>
                                    <p:animEffect transition="in" filter="wipe(up)">
                                      <p:cBhvr>
                                        <p:cTn id="38" dur="500"/>
                                        <p:tgtEl>
                                          <p:spTgt spid="11"/>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p:tgtEl>
                                          <p:spTgt spid="12"/>
                                        </p:tgtEl>
                                        <p:attrNameLst>
                                          <p:attrName>ppt_y</p:attrName>
                                        </p:attrNameLst>
                                      </p:cBhvr>
                                      <p:tavLst>
                                        <p:tav tm="0">
                                          <p:val>
                                            <p:strVal val="#ppt_y+#ppt_h*1.125000"/>
                                          </p:val>
                                        </p:tav>
                                        <p:tav tm="100000">
                                          <p:val>
                                            <p:strVal val="#ppt_y"/>
                                          </p:val>
                                        </p:tav>
                                      </p:tavLst>
                                    </p:anim>
                                    <p:animEffect transition="in" filter="wipe(up)">
                                      <p:cBhvr>
                                        <p:cTn id="42" dur="500"/>
                                        <p:tgtEl>
                                          <p:spTgt spid="12"/>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p:tgtEl>
                                          <p:spTgt spid="13"/>
                                        </p:tgtEl>
                                        <p:attrNameLst>
                                          <p:attrName>ppt_y</p:attrName>
                                        </p:attrNameLst>
                                      </p:cBhvr>
                                      <p:tavLst>
                                        <p:tav tm="0">
                                          <p:val>
                                            <p:strVal val="#ppt_y+#ppt_h*1.125000"/>
                                          </p:val>
                                        </p:tav>
                                        <p:tav tm="100000">
                                          <p:val>
                                            <p:strVal val="#ppt_y"/>
                                          </p:val>
                                        </p:tav>
                                      </p:tavLst>
                                    </p:anim>
                                    <p:animEffect transition="in" filter="wipe(up)">
                                      <p:cBhvr>
                                        <p:cTn id="46" dur="500"/>
                                        <p:tgtEl>
                                          <p:spTgt spid="13"/>
                                        </p:tgtEl>
                                      </p:cBhvr>
                                    </p:animEffect>
                                  </p:childTnLst>
                                </p:cTn>
                              </p:par>
                              <p:par>
                                <p:cTn id="47" presetID="12" presetClass="entr" presetSubtype="4"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p:tgtEl>
                                          <p:spTgt spid="14"/>
                                        </p:tgtEl>
                                        <p:attrNameLst>
                                          <p:attrName>ppt_y</p:attrName>
                                        </p:attrNameLst>
                                      </p:cBhvr>
                                      <p:tavLst>
                                        <p:tav tm="0">
                                          <p:val>
                                            <p:strVal val="#ppt_y+#ppt_h*1.125000"/>
                                          </p:val>
                                        </p:tav>
                                        <p:tav tm="100000">
                                          <p:val>
                                            <p:strVal val="#ppt_y"/>
                                          </p:val>
                                        </p:tav>
                                      </p:tavLst>
                                    </p:anim>
                                    <p:animEffect transition="in" filter="wipe(up)">
                                      <p:cBhvr>
                                        <p:cTn id="50" dur="500"/>
                                        <p:tgtEl>
                                          <p:spTgt spid="14"/>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p:tgtEl>
                                          <p:spTgt spid="15"/>
                                        </p:tgtEl>
                                        <p:attrNameLst>
                                          <p:attrName>ppt_y</p:attrName>
                                        </p:attrNameLst>
                                      </p:cBhvr>
                                      <p:tavLst>
                                        <p:tav tm="0">
                                          <p:val>
                                            <p:strVal val="#ppt_y+#ppt_h*1.125000"/>
                                          </p:val>
                                        </p:tav>
                                        <p:tav tm="100000">
                                          <p:val>
                                            <p:strVal val="#ppt_y"/>
                                          </p:val>
                                        </p:tav>
                                      </p:tavLst>
                                    </p:anim>
                                    <p:animEffect transition="in" filter="wipe(up)">
                                      <p:cBhvr>
                                        <p:cTn id="54" dur="500"/>
                                        <p:tgtEl>
                                          <p:spTgt spid="15"/>
                                        </p:tgtEl>
                                      </p:cBhvr>
                                    </p:animEffect>
                                  </p:childTnLst>
                                </p:cTn>
                              </p:par>
                              <p:par>
                                <p:cTn id="55" presetID="12" presetClass="entr" presetSubtype="4"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p:tgtEl>
                                          <p:spTgt spid="17"/>
                                        </p:tgtEl>
                                        <p:attrNameLst>
                                          <p:attrName>ppt_y</p:attrName>
                                        </p:attrNameLst>
                                      </p:cBhvr>
                                      <p:tavLst>
                                        <p:tav tm="0">
                                          <p:val>
                                            <p:strVal val="#ppt_y+#ppt_h*1.125000"/>
                                          </p:val>
                                        </p:tav>
                                        <p:tav tm="100000">
                                          <p:val>
                                            <p:strVal val="#ppt_y"/>
                                          </p:val>
                                        </p:tav>
                                      </p:tavLst>
                                    </p:anim>
                                    <p:animEffect transition="in" filter="wipe(up)">
                                      <p:cBhvr>
                                        <p:cTn id="58" dur="500"/>
                                        <p:tgtEl>
                                          <p:spTgt spid="17"/>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p:tgtEl>
                                          <p:spTgt spid="18"/>
                                        </p:tgtEl>
                                        <p:attrNameLst>
                                          <p:attrName>ppt_y</p:attrName>
                                        </p:attrNameLst>
                                      </p:cBhvr>
                                      <p:tavLst>
                                        <p:tav tm="0">
                                          <p:val>
                                            <p:strVal val="#ppt_y+#ppt_h*1.125000"/>
                                          </p:val>
                                        </p:tav>
                                        <p:tav tm="100000">
                                          <p:val>
                                            <p:strVal val="#ppt_y"/>
                                          </p:val>
                                        </p:tav>
                                      </p:tavLst>
                                    </p:anim>
                                    <p:animEffect transition="in" filter="wipe(up)">
                                      <p:cBhvr>
                                        <p:cTn id="62" dur="500"/>
                                        <p:tgtEl>
                                          <p:spTgt spid="18"/>
                                        </p:tgtEl>
                                      </p:cBhvr>
                                    </p:animEffect>
                                  </p:childTnLst>
                                </p:cTn>
                              </p:par>
                              <p:par>
                                <p:cTn id="63" presetID="12" presetClass="entr" presetSubtype="4"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00"/>
                                        <p:tgtEl>
                                          <p:spTgt spid="19"/>
                                        </p:tgtEl>
                                        <p:attrNameLst>
                                          <p:attrName>ppt_y</p:attrName>
                                        </p:attrNameLst>
                                      </p:cBhvr>
                                      <p:tavLst>
                                        <p:tav tm="0">
                                          <p:val>
                                            <p:strVal val="#ppt_y+#ppt_h*1.125000"/>
                                          </p:val>
                                        </p:tav>
                                        <p:tav tm="100000">
                                          <p:val>
                                            <p:strVal val="#ppt_y"/>
                                          </p:val>
                                        </p:tav>
                                      </p:tavLst>
                                    </p:anim>
                                    <p:animEffect transition="in" filter="wipe(up)">
                                      <p:cBhvr>
                                        <p:cTn id="66" dur="500"/>
                                        <p:tgtEl>
                                          <p:spTgt spid="19"/>
                                        </p:tgtEl>
                                      </p:cBhvr>
                                    </p:animEffect>
                                  </p:childTnLst>
                                </p:cTn>
                              </p:par>
                              <p:par>
                                <p:cTn id="67" presetID="12" presetClass="entr" presetSubtype="4"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00"/>
                                        <p:tgtEl>
                                          <p:spTgt spid="20"/>
                                        </p:tgtEl>
                                        <p:attrNameLst>
                                          <p:attrName>ppt_y</p:attrName>
                                        </p:attrNameLst>
                                      </p:cBhvr>
                                      <p:tavLst>
                                        <p:tav tm="0">
                                          <p:val>
                                            <p:strVal val="#ppt_y+#ppt_h*1.125000"/>
                                          </p:val>
                                        </p:tav>
                                        <p:tav tm="100000">
                                          <p:val>
                                            <p:strVal val="#ppt_y"/>
                                          </p:val>
                                        </p:tav>
                                      </p:tavLst>
                                    </p:anim>
                                    <p:animEffect transition="in" filter="wipe(up)">
                                      <p:cBhvr>
                                        <p:cTn id="70" dur="500"/>
                                        <p:tgtEl>
                                          <p:spTgt spid="20"/>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p:tgtEl>
                                          <p:spTgt spid="21"/>
                                        </p:tgtEl>
                                        <p:attrNameLst>
                                          <p:attrName>ppt_y</p:attrName>
                                        </p:attrNameLst>
                                      </p:cBhvr>
                                      <p:tavLst>
                                        <p:tav tm="0">
                                          <p:val>
                                            <p:strVal val="#ppt_y+#ppt_h*1.125000"/>
                                          </p:val>
                                        </p:tav>
                                        <p:tav tm="100000">
                                          <p:val>
                                            <p:strVal val="#ppt_y"/>
                                          </p:val>
                                        </p:tav>
                                      </p:tavLst>
                                    </p:anim>
                                    <p:animEffect transition="in" filter="wipe(up)">
                                      <p:cBhvr>
                                        <p:cTn id="74" dur="500"/>
                                        <p:tgtEl>
                                          <p:spTgt spid="21"/>
                                        </p:tgtEl>
                                      </p:cBhvr>
                                    </p:animEffect>
                                  </p:childTnLst>
                                </p:cTn>
                              </p:par>
                              <p:par>
                                <p:cTn id="75" presetID="12" presetClass="entr" presetSubtype="4"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00"/>
                                        <p:tgtEl>
                                          <p:spTgt spid="22"/>
                                        </p:tgtEl>
                                        <p:attrNameLst>
                                          <p:attrName>ppt_y</p:attrName>
                                        </p:attrNameLst>
                                      </p:cBhvr>
                                      <p:tavLst>
                                        <p:tav tm="0">
                                          <p:val>
                                            <p:strVal val="#ppt_y+#ppt_h*1.125000"/>
                                          </p:val>
                                        </p:tav>
                                        <p:tav tm="100000">
                                          <p:val>
                                            <p:strVal val="#ppt_y"/>
                                          </p:val>
                                        </p:tav>
                                      </p:tavLst>
                                    </p:anim>
                                    <p:animEffect transition="in" filter="wipe(up)">
                                      <p:cBhvr>
                                        <p:cTn id="78" dur="500"/>
                                        <p:tgtEl>
                                          <p:spTgt spid="22"/>
                                        </p:tgtEl>
                                      </p:cBhvr>
                                    </p:animEffect>
                                  </p:childTnLst>
                                </p:cTn>
                              </p:par>
                              <p:par>
                                <p:cTn id="79" presetID="12" presetClass="entr" presetSubtype="4" fill="hold" grpId="0" nodeType="with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p:tgtEl>
                                          <p:spTgt spid="16"/>
                                        </p:tgtEl>
                                        <p:attrNameLst>
                                          <p:attrName>ppt_y</p:attrName>
                                        </p:attrNameLst>
                                      </p:cBhvr>
                                      <p:tavLst>
                                        <p:tav tm="0">
                                          <p:val>
                                            <p:strVal val="#ppt_y+#ppt_h*1.125000"/>
                                          </p:val>
                                        </p:tav>
                                        <p:tav tm="100000">
                                          <p:val>
                                            <p:strVal val="#ppt_y"/>
                                          </p:val>
                                        </p:tav>
                                      </p:tavLst>
                                    </p:anim>
                                    <p:animEffect transition="in" filter="wipe(up)">
                                      <p:cBhvr>
                                        <p:cTn id="82" dur="500"/>
                                        <p:tgtEl>
                                          <p:spTgt spid="16"/>
                                        </p:tgtEl>
                                      </p:cBhvr>
                                    </p:animEffect>
                                  </p:childTnLst>
                                </p:cTn>
                              </p:par>
                              <p:par>
                                <p:cTn id="83" presetID="12" presetClass="entr" presetSubtype="4"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p:tgtEl>
                                          <p:spTgt spid="23"/>
                                        </p:tgtEl>
                                        <p:attrNameLst>
                                          <p:attrName>ppt_y</p:attrName>
                                        </p:attrNameLst>
                                      </p:cBhvr>
                                      <p:tavLst>
                                        <p:tav tm="0">
                                          <p:val>
                                            <p:strVal val="#ppt_y+#ppt_h*1.125000"/>
                                          </p:val>
                                        </p:tav>
                                        <p:tav tm="100000">
                                          <p:val>
                                            <p:strVal val="#ppt_y"/>
                                          </p:val>
                                        </p:tav>
                                      </p:tavLst>
                                    </p:anim>
                                    <p:animEffect transition="in" filter="wipe(up)">
                                      <p:cBhvr>
                                        <p:cTn id="86" dur="500"/>
                                        <p:tgtEl>
                                          <p:spTgt spid="23"/>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ppt_x"/>
                                          </p:val>
                                        </p:tav>
                                        <p:tav tm="100000">
                                          <p:val>
                                            <p:strVal val="#ppt_x"/>
                                          </p:val>
                                        </p:tav>
                                      </p:tavLst>
                                    </p:anim>
                                    <p:anim calcmode="lin" valueType="num">
                                      <p:cBhvr additive="base">
                                        <p:cTn id="9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2"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additive="base">
                                        <p:cTn id="97" dur="500" fill="hold"/>
                                        <p:tgtEl>
                                          <p:spTgt spid="25"/>
                                        </p:tgtEl>
                                        <p:attrNameLst>
                                          <p:attrName>ppt_x</p:attrName>
                                        </p:attrNameLst>
                                      </p:cBhvr>
                                      <p:tavLst>
                                        <p:tav tm="0">
                                          <p:val>
                                            <p:strVal val="1+#ppt_w/2"/>
                                          </p:val>
                                        </p:tav>
                                        <p:tav tm="100000">
                                          <p:val>
                                            <p:strVal val="#ppt_x"/>
                                          </p:val>
                                        </p:tav>
                                      </p:tavLst>
                                    </p:anim>
                                    <p:anim calcmode="lin" valueType="num">
                                      <p:cBhvr additive="base">
                                        <p:cTn id="9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7" grpId="0" animBg="1"/>
      <p:bldP spid="18" grpId="0" animBg="1"/>
      <p:bldP spid="19" grpId="0" animBg="1"/>
      <p:bldP spid="20" grpId="0" animBg="1"/>
      <p:bldP spid="21" grpId="0" animBg="1"/>
      <p:bldP spid="22" grpId="0" animBg="1"/>
      <p:bldP spid="3" grpId="0" animBg="1"/>
      <p:bldP spid="16" grpId="0" animBg="1"/>
      <p:bldP spid="23" grpId="0" animBg="1"/>
      <p:bldP spid="24"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8559"/>
            <a:ext cx="9144000" cy="1146175"/>
          </a:xfrm>
        </p:spPr>
        <p:txBody>
          <a:bodyPr/>
          <a:lstStyle/>
          <a:p>
            <a:r>
              <a:rPr lang="en-US" dirty="0" smtClean="0"/>
              <a:t>Academia</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22</a:t>
            </a:fld>
            <a:endParaRPr lang="en-AU" dirty="0"/>
          </a:p>
        </p:txBody>
      </p:sp>
      <p:pic>
        <p:nvPicPr>
          <p:cNvPr id="9" name="Picture 8"/>
          <p:cNvPicPr>
            <a:picLocks noChangeAspect="1"/>
          </p:cNvPicPr>
          <p:nvPr/>
        </p:nvPicPr>
        <p:blipFill>
          <a:blip r:embed="rId3"/>
          <a:stretch>
            <a:fillRect/>
          </a:stretch>
        </p:blipFill>
        <p:spPr>
          <a:xfrm>
            <a:off x="1295400" y="1464734"/>
            <a:ext cx="6540500" cy="4457700"/>
          </a:xfrm>
          <a:prstGeom prst="rect">
            <a:avLst/>
          </a:prstGeom>
        </p:spPr>
      </p:pic>
      <p:pic>
        <p:nvPicPr>
          <p:cNvPr id="10" name="Picture 9"/>
          <p:cNvPicPr>
            <a:picLocks noChangeAspect="1"/>
          </p:cNvPicPr>
          <p:nvPr/>
        </p:nvPicPr>
        <p:blipFill>
          <a:blip r:embed="rId4"/>
          <a:stretch>
            <a:fillRect/>
          </a:stretch>
        </p:blipFill>
        <p:spPr>
          <a:xfrm>
            <a:off x="6210300" y="7128933"/>
            <a:ext cx="6985000" cy="4559300"/>
          </a:xfrm>
          <a:prstGeom prst="rect">
            <a:avLst/>
          </a:prstGeom>
        </p:spPr>
      </p:pic>
    </p:spTree>
    <p:extLst>
      <p:ext uri="{BB962C8B-B14F-4D97-AF65-F5344CB8AC3E}">
        <p14:creationId xmlns:p14="http://schemas.microsoft.com/office/powerpoint/2010/main" val="158113091"/>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62219"/>
            <a:ext cx="9144000" cy="1146175"/>
          </a:xfrm>
        </p:spPr>
        <p:txBody>
          <a:bodyPr/>
          <a:lstStyle/>
          <a:p>
            <a:r>
              <a:rPr lang="en-US" dirty="0" smtClean="0"/>
              <a:t>The arteries are willing, but the capillaries are weak</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23</a:t>
            </a:fld>
            <a:endParaRPr lang="en-AU" dirty="0"/>
          </a:p>
        </p:txBody>
      </p:sp>
    </p:spTree>
    <p:extLst>
      <p:ext uri="{BB962C8B-B14F-4D97-AF65-F5344CB8AC3E}">
        <p14:creationId xmlns:p14="http://schemas.microsoft.com/office/powerpoint/2010/main" val="1002851314"/>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NSW Audit Office </a:t>
            </a:r>
            <a:r>
              <a:rPr lang="en-US" dirty="0" smtClean="0"/>
              <a:t>on </a:t>
            </a:r>
            <a:r>
              <a:rPr lang="en-US" dirty="0" smtClean="0"/>
              <a:t>Reg</a:t>
            </a:r>
            <a:r>
              <a:rPr lang="en-US" dirty="0" smtClean="0"/>
              <a:t> Review</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24</a:t>
            </a:fld>
            <a:endParaRPr lang="en-AU" dirty="0"/>
          </a:p>
        </p:txBody>
      </p:sp>
      <p:sp>
        <p:nvSpPr>
          <p:cNvPr id="5" name="Content Placeholder 2"/>
          <p:cNvSpPr txBox="1">
            <a:spLocks/>
          </p:cNvSpPr>
          <p:nvPr/>
        </p:nvSpPr>
        <p:spPr bwMode="auto">
          <a:xfrm>
            <a:off x="685800" y="1944691"/>
            <a:ext cx="7772400" cy="4113212"/>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normAutofit fontScale="77500" lnSpcReduction="20000"/>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r>
              <a:rPr lang="en-US" sz="3800" b="0" dirty="0" smtClean="0"/>
              <a:t>Regulatory burden increased</a:t>
            </a:r>
          </a:p>
          <a:p>
            <a:r>
              <a:rPr lang="en-US" b="0" dirty="0" smtClean="0"/>
              <a:t>Over the life of the ‘one-on, two-off’ initiative overall net legislative regulatory burden increased by $16.1 million. </a:t>
            </a:r>
          </a:p>
          <a:p>
            <a:r>
              <a:rPr lang="en-US" b="0" dirty="0" smtClean="0"/>
              <a:t>The numeric test was met with 237 instruments repealed and 54 introduced — an overall ratio of roughly four repeals for every new instrument. However, most of these repeals related to redundant legislation with little or no regulatory burden.</a:t>
            </a:r>
          </a:p>
          <a:p>
            <a:r>
              <a:rPr lang="en-US" sz="3800" b="0" dirty="0" smtClean="0"/>
              <a:t>Legislative complexity increased</a:t>
            </a:r>
          </a:p>
          <a:p>
            <a:r>
              <a:rPr lang="en-US" b="0" dirty="0" smtClean="0"/>
              <a:t>The stock of legislative regulation increased. </a:t>
            </a:r>
          </a:p>
          <a:p>
            <a:r>
              <a:rPr lang="en-US" b="0" dirty="0" smtClean="0"/>
              <a:t>By 1.4% per year compared with 1.1% falls previously.</a:t>
            </a:r>
            <a:endParaRPr lang="en-US" b="0" dirty="0"/>
          </a:p>
        </p:txBody>
      </p:sp>
    </p:spTree>
    <p:extLst>
      <p:ext uri="{BB962C8B-B14F-4D97-AF65-F5344CB8AC3E}">
        <p14:creationId xmlns:p14="http://schemas.microsoft.com/office/powerpoint/2010/main" val="840031491"/>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4819"/>
            <a:ext cx="9144000" cy="1146175"/>
          </a:xfrm>
        </p:spPr>
        <p:txBody>
          <a:bodyPr/>
          <a:lstStyle/>
          <a:p>
            <a:r>
              <a:rPr lang="en-US" dirty="0" smtClean="0"/>
              <a:t>IT</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25</a:t>
            </a:fld>
            <a:endParaRPr lang="en-AU" dirty="0"/>
          </a:p>
        </p:txBody>
      </p:sp>
      <p:sp>
        <p:nvSpPr>
          <p:cNvPr id="5" name="Content Placeholder 2"/>
          <p:cNvSpPr txBox="1">
            <a:spLocks/>
          </p:cNvSpPr>
          <p:nvPr/>
        </p:nvSpPr>
        <p:spPr bwMode="auto">
          <a:xfrm>
            <a:off x="838200" y="1606027"/>
            <a:ext cx="7772400" cy="435187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normAutofit fontScale="77500" lnSpcReduction="20000"/>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r>
              <a:rPr lang="en-US" sz="3800" b="0" dirty="0" smtClean="0"/>
              <a:t>Endless policy cycles and revisions accrue. </a:t>
            </a:r>
          </a:p>
          <a:p>
            <a:r>
              <a:rPr lang="en-US" sz="3800" b="0" dirty="0" smtClean="0"/>
              <a:t>Subs to Ministers, private office communications, correspondence across departments and occasional harvesting of consultation feedback.</a:t>
            </a:r>
          </a:p>
          <a:p>
            <a:r>
              <a:rPr lang="en-US" sz="3800" b="0" dirty="0" smtClean="0"/>
              <a:t>Rarely </a:t>
            </a:r>
            <a:r>
              <a:rPr lang="en-AU" sz="3800" b="0" dirty="0" smtClean="0"/>
              <a:t>… </a:t>
            </a:r>
            <a:r>
              <a:rPr lang="en-US" sz="3800" b="0" dirty="0" smtClean="0"/>
              <a:t>does user need get a look-in except internal users. </a:t>
            </a:r>
          </a:p>
          <a:p>
            <a:r>
              <a:rPr lang="en-US" sz="3800" b="0" dirty="0" smtClean="0"/>
              <a:t>How the departmental needs can so often trump the needs of public users is beyond me.</a:t>
            </a:r>
            <a:r>
              <a:rPr lang="en-US" sz="3600" b="0" dirty="0" smtClean="0"/>
              <a:t> </a:t>
            </a:r>
          </a:p>
          <a:p>
            <a:r>
              <a:rPr lang="en-US" sz="3600" b="0" dirty="0" smtClean="0"/>
              <a:t>Mike Bracken, The strategy is delivery, UK</a:t>
            </a:r>
            <a:endParaRPr lang="en-US" sz="3800" b="0" dirty="0" smtClean="0"/>
          </a:p>
          <a:p>
            <a:endParaRPr lang="en-US" b="0" dirty="0"/>
          </a:p>
        </p:txBody>
      </p:sp>
    </p:spTree>
    <p:extLst>
      <p:ext uri="{BB962C8B-B14F-4D97-AF65-F5344CB8AC3E}">
        <p14:creationId xmlns:p14="http://schemas.microsoft.com/office/powerpoint/2010/main" val="442883856"/>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26</a:t>
            </a:fld>
            <a:endParaRPr lang="en-AU" dirty="0"/>
          </a:p>
        </p:txBody>
      </p:sp>
      <p:pic>
        <p:nvPicPr>
          <p:cNvPr id="5" name="Picture 4" descr="Screen Shot 2017-04-08 at 4.52.5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100" y="495300"/>
            <a:ext cx="8331200" cy="5308600"/>
          </a:xfrm>
          <a:prstGeom prst="rect">
            <a:avLst/>
          </a:prstGeom>
        </p:spPr>
      </p:pic>
    </p:spTree>
    <p:extLst>
      <p:ext uri="{BB962C8B-B14F-4D97-AF65-F5344CB8AC3E}">
        <p14:creationId xmlns:p14="http://schemas.microsoft.com/office/powerpoint/2010/main" val="2409541638"/>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Schools</a:t>
            </a:r>
            <a:endParaRPr lang="en-US" dirty="0"/>
          </a:p>
        </p:txBody>
      </p:sp>
      <p:sp>
        <p:nvSpPr>
          <p:cNvPr id="7" name="Content Placeholder 6"/>
          <p:cNvSpPr>
            <a:spLocks noGrp="1"/>
          </p:cNvSpPr>
          <p:nvPr>
            <p:ph idx="1"/>
          </p:nvPr>
        </p:nvSpPr>
        <p:spPr>
          <a:xfrm>
            <a:off x="704850" y="1884379"/>
            <a:ext cx="3797300" cy="3451215"/>
          </a:xfrm>
        </p:spPr>
        <p:txBody>
          <a:bodyPr/>
          <a:lstStyle/>
          <a:p>
            <a:r>
              <a:rPr lang="en-US" dirty="0" smtClean="0"/>
              <a:t>Cost of divergence between Australia and Canada according to the HALE index of wellbeing is </a:t>
            </a:r>
          </a:p>
          <a:p>
            <a:r>
              <a:rPr lang="en-US" dirty="0" smtClean="0"/>
              <a:t>$17 </a:t>
            </a:r>
            <a:r>
              <a:rPr lang="en-US" dirty="0" smtClean="0"/>
              <a:t>bil</a:t>
            </a:r>
            <a:r>
              <a:rPr lang="en-US" dirty="0" smtClean="0"/>
              <a:t> of human capital each year</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27</a:t>
            </a:fld>
            <a:endParaRPr lang="en-AU" dirty="0"/>
          </a:p>
        </p:txBody>
      </p:sp>
      <p:graphicFrame>
        <p:nvGraphicFramePr>
          <p:cNvPr id="6" name="Chart 5"/>
          <p:cNvGraphicFramePr>
            <a:graphicFrameLocks/>
          </p:cNvGraphicFramePr>
          <p:nvPr>
            <p:extLst>
              <p:ext uri="{D42A27DB-BD31-4B8C-83A1-F6EECF244321}">
                <p14:modId xmlns:p14="http://schemas.microsoft.com/office/powerpoint/2010/main" val="675203523"/>
              </p:ext>
            </p:extLst>
          </p:nvPr>
        </p:nvGraphicFramePr>
        <p:xfrm>
          <a:off x="4972050" y="1730388"/>
          <a:ext cx="3486150" cy="3702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85871530"/>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micro-detail as a thicket</a:t>
            </a:r>
            <a:endParaRPr lang="en-US" dirty="0"/>
          </a:p>
        </p:txBody>
      </p:sp>
      <p:sp>
        <p:nvSpPr>
          <p:cNvPr id="3" name="Content Placeholder 2"/>
          <p:cNvSpPr>
            <a:spLocks noGrp="1"/>
          </p:cNvSpPr>
          <p:nvPr>
            <p:ph idx="1"/>
          </p:nvPr>
        </p:nvSpPr>
        <p:spPr>
          <a:xfrm>
            <a:off x="685800" y="1982791"/>
            <a:ext cx="7772400" cy="3935412"/>
          </a:xfrm>
        </p:spPr>
        <p:txBody>
          <a:bodyPr>
            <a:normAutofit fontScale="77500" lnSpcReduction="20000"/>
          </a:bodyPr>
          <a:lstStyle/>
          <a:p>
            <a:r>
              <a:rPr lang="en-US" dirty="0" smtClean="0"/>
              <a:t>In </a:t>
            </a:r>
            <a:r>
              <a:rPr lang="en-US" dirty="0"/>
              <a:t>our report, you can read how hospitals are required to sign up to </a:t>
            </a:r>
            <a:r>
              <a:rPr lang="en-US" dirty="0" smtClean="0"/>
              <a:t>IP restrictions preventing </a:t>
            </a:r>
            <a:r>
              <a:rPr lang="en-US" dirty="0"/>
              <a:t>data transfer between wards. </a:t>
            </a:r>
            <a:endParaRPr lang="en-US" dirty="0" smtClean="0"/>
          </a:p>
          <a:p>
            <a:r>
              <a:rPr lang="en-US" dirty="0" smtClean="0"/>
              <a:t>Or </a:t>
            </a:r>
            <a:r>
              <a:rPr lang="en-US" dirty="0"/>
              <a:t>how cancer researchers use foreign data sets because </a:t>
            </a:r>
            <a:r>
              <a:rPr lang="en-US" dirty="0" smtClean="0"/>
              <a:t>local </a:t>
            </a:r>
            <a:r>
              <a:rPr lang="en-US" dirty="0"/>
              <a:t>ones are more restricted. </a:t>
            </a:r>
            <a:endParaRPr lang="en-US" dirty="0" smtClean="0"/>
          </a:p>
          <a:p>
            <a:r>
              <a:rPr lang="en-US" dirty="0" smtClean="0"/>
              <a:t>Or </a:t>
            </a:r>
            <a:r>
              <a:rPr lang="en-US" dirty="0"/>
              <a:t>how a nationally-funded research project into vaccination is nearly 7 years into a saga to be allowed access to Commonwealth and States’ data sets. It expects to be finally allowed full access in another year or so. </a:t>
            </a:r>
            <a:endParaRPr lang="en-US" dirty="0" smtClean="0"/>
          </a:p>
          <a:p>
            <a:r>
              <a:rPr lang="en-US" dirty="0" smtClean="0"/>
              <a:t>These </a:t>
            </a:r>
            <a:r>
              <a:rPr lang="en-US" dirty="0"/>
              <a:t>are pretty disgraceful events. </a:t>
            </a:r>
            <a:endParaRPr lang="en-US" dirty="0" smtClean="0"/>
          </a:p>
          <a:p>
            <a:r>
              <a:rPr lang="en-US" dirty="0" smtClean="0"/>
              <a:t>They </a:t>
            </a:r>
            <a:r>
              <a:rPr lang="en-US" dirty="0"/>
              <a:t>are the tip of the iceberg</a:t>
            </a:r>
            <a:r>
              <a:rPr lang="en-US" dirty="0" smtClean="0"/>
              <a:t>.</a:t>
            </a:r>
          </a:p>
          <a:p>
            <a:endParaRPr lang="en-US" sz="900" dirty="0"/>
          </a:p>
          <a:p>
            <a:r>
              <a:rPr lang="en-US" dirty="0" smtClean="0"/>
              <a:t>Peter Harris, Chairman, Productivity Commission, 2017</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28</a:t>
            </a:fld>
            <a:endParaRPr lang="en-AU" dirty="0"/>
          </a:p>
        </p:txBody>
      </p:sp>
    </p:spTree>
    <p:extLst>
      <p:ext uri="{BB962C8B-B14F-4D97-AF65-F5344CB8AC3E}">
        <p14:creationId xmlns:p14="http://schemas.microsoft.com/office/powerpoint/2010/main" val="2015435783"/>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endParaRPr lang="en-US" dirty="0">
              <a:latin typeface="Arial" charset="0"/>
            </a:endParaRPr>
          </a:p>
        </p:txBody>
      </p:sp>
      <p:sp>
        <p:nvSpPr>
          <p:cNvPr id="4" name="Slide Number Placeholder 3"/>
          <p:cNvSpPr>
            <a:spLocks noGrp="1"/>
          </p:cNvSpPr>
          <p:nvPr>
            <p:ph type="sldNum" sz="quarter" idx="12"/>
          </p:nvPr>
        </p:nvSpPr>
        <p:spPr/>
        <p:txBody>
          <a:bodyPr/>
          <a:lstStyle/>
          <a:p>
            <a:pPr>
              <a:defRPr/>
            </a:pPr>
            <a:fld id="{C92576C1-8BC7-0F45-9968-43DC5F4C456A}" type="slidenum">
              <a:rPr lang="en-AU" smtClean="0"/>
              <a:pPr>
                <a:defRPr/>
              </a:pPr>
              <a:t>29</a:t>
            </a:fld>
            <a:endParaRPr lang="en-AU"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1"/>
            <a:ext cx="8128000" cy="4610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129588" cy="6110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596900" y="4991100"/>
            <a:ext cx="6997700" cy="707886"/>
          </a:xfrm>
          <a:prstGeom prst="rect">
            <a:avLst/>
          </a:prstGeom>
          <a:noFill/>
        </p:spPr>
        <p:txBody>
          <a:bodyPr wrap="square" rtlCol="0">
            <a:spAutoFit/>
          </a:bodyPr>
          <a:lstStyle/>
          <a:p>
            <a:r>
              <a:rPr lang="en-US" b="0" dirty="0" smtClean="0"/>
              <a:t>The cult of </a:t>
            </a:r>
            <a:r>
              <a:rPr lang="en-US" b="0" dirty="0" smtClean="0"/>
              <a:t>announceables</a:t>
            </a:r>
            <a:endParaRPr lang="en-US" b="0" dirty="0"/>
          </a:p>
        </p:txBody>
      </p:sp>
    </p:spTree>
    <p:extLst>
      <p:ext uri="{BB962C8B-B14F-4D97-AF65-F5344CB8AC3E}">
        <p14:creationId xmlns:p14="http://schemas.microsoft.com/office/powerpoint/2010/main" val="286530735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30</a:t>
            </a:fld>
            <a:endParaRPr lang="en-AU" dirty="0"/>
          </a:p>
        </p:txBody>
      </p:sp>
      <p:pic>
        <p:nvPicPr>
          <p:cNvPr id="2" name="Picture 1" descr="Screen Shot 2017-04-05 at 3.51.2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9" y="0"/>
            <a:ext cx="6037665" cy="6858000"/>
          </a:xfrm>
          <a:prstGeom prst="rect">
            <a:avLst/>
          </a:prstGeom>
        </p:spPr>
      </p:pic>
      <p:pic>
        <p:nvPicPr>
          <p:cNvPr id="6" name="Picture 5" descr="what-are-capillaries_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6011711" y="1601788"/>
            <a:ext cx="3132299" cy="3008312"/>
          </a:xfrm>
          <a:prstGeom prst="rect">
            <a:avLst/>
          </a:prstGeom>
        </p:spPr>
      </p:pic>
    </p:spTree>
    <p:extLst>
      <p:ext uri="{BB962C8B-B14F-4D97-AF65-F5344CB8AC3E}">
        <p14:creationId xmlns:p14="http://schemas.microsoft.com/office/powerpoint/2010/main" val="7904246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43200000">
                                      <p:cBhvr>
                                        <p:cTn id="6" dur="5000" fill="hold"/>
                                        <p:tgtEl>
                                          <p:spTgt spid="6"/>
                                        </p:tgtEl>
                                        <p:attrNameLst>
                                          <p:attrName>r</p:attrName>
                                        </p:attrNameLst>
                                      </p:cBhvr>
                                    </p:animRot>
                                  </p:childTnLst>
                                </p:cTn>
                              </p:par>
                              <p:par>
                                <p:cTn id="7" presetID="8" presetClass="emph" presetSubtype="0" fill="hold" nodeType="withEffect">
                                  <p:stCondLst>
                                    <p:cond delay="0"/>
                                  </p:stCondLst>
                                  <p:childTnLst>
                                    <p:animRot by="43200000">
                                      <p:cBhvr>
                                        <p:cTn id="8" dur="5000" fill="hold"/>
                                        <p:tgtEl>
                                          <p:spTgt spid="6"/>
                                        </p:tgtEl>
                                        <p:attrNameLst>
                                          <p:attrName>r</p:attrName>
                                        </p:attrNameLst>
                                      </p:cBhvr>
                                    </p:animRot>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85800" y="3949699"/>
            <a:ext cx="7772400" cy="2146303"/>
          </a:xfrm>
        </p:spPr>
        <p:txBody>
          <a:bodyPr>
            <a:normAutofit fontScale="92500" lnSpcReduction="10000"/>
          </a:bodyPr>
          <a:lstStyle/>
          <a:p>
            <a:r>
              <a:rPr lang="en-US" dirty="0"/>
              <a:t>In 50 years, Commonwealth administration of Indigenous Affairs has cycled through 21 different ministers, and 11 different structures under them.</a:t>
            </a:r>
          </a:p>
          <a:p>
            <a:r>
              <a:rPr lang="en-US" dirty="0" smtClean="0"/>
              <a:t>Ten </a:t>
            </a:r>
            <a:r>
              <a:rPr lang="en-US" dirty="0"/>
              <a:t>of the 11 structures have occurred in the last 30 years.</a:t>
            </a:r>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31</a:t>
            </a:fld>
            <a:endParaRPr lang="en-AU" dirty="0"/>
          </a:p>
        </p:txBody>
      </p:sp>
      <p:pic>
        <p:nvPicPr>
          <p:cNvPr id="5" name="Picture 4" descr="wentworth-lecture-201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700" y="241300"/>
            <a:ext cx="7200900" cy="3600450"/>
          </a:xfrm>
          <a:prstGeom prst="rect">
            <a:avLst/>
          </a:prstGeom>
        </p:spPr>
      </p:pic>
    </p:spTree>
    <p:extLst>
      <p:ext uri="{BB962C8B-B14F-4D97-AF65-F5344CB8AC3E}">
        <p14:creationId xmlns:p14="http://schemas.microsoft.com/office/powerpoint/2010/main" val="2123271538"/>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27319"/>
            <a:ext cx="9144000" cy="1146175"/>
          </a:xfrm>
        </p:spPr>
        <p:txBody>
          <a:bodyPr/>
          <a:lstStyle/>
          <a:p>
            <a:r>
              <a:rPr lang="en-US" dirty="0"/>
              <a:t>4</a:t>
            </a:r>
            <a:r>
              <a:rPr lang="en-US" dirty="0" smtClean="0"/>
              <a:t> Evidence based programs</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32</a:t>
            </a:fld>
            <a:endParaRPr lang="en-AU" dirty="0"/>
          </a:p>
        </p:txBody>
      </p:sp>
    </p:spTree>
    <p:extLst>
      <p:ext uri="{BB962C8B-B14F-4D97-AF65-F5344CB8AC3E}">
        <p14:creationId xmlns:p14="http://schemas.microsoft.com/office/powerpoint/2010/main" val="1427936429"/>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4219"/>
            <a:ext cx="9144000" cy="1146175"/>
          </a:xfrm>
        </p:spPr>
        <p:txBody>
          <a:bodyPr/>
          <a:lstStyle/>
          <a:p>
            <a:r>
              <a:rPr lang="en-US" sz="4400" dirty="0" smtClean="0"/>
              <a:t>Evidence based </a:t>
            </a:r>
            <a:r>
              <a:rPr lang="en-US" sz="4400" b="1" i="1" dirty="0" smtClean="0"/>
              <a:t>delivery</a:t>
            </a:r>
            <a:endParaRPr lang="en-US" sz="4400" b="1" i="1"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33</a:t>
            </a:fld>
            <a:endParaRPr lang="en-AU" dirty="0"/>
          </a:p>
        </p:txBody>
      </p:sp>
      <p:pic>
        <p:nvPicPr>
          <p:cNvPr id="5" name="Picture 4"/>
          <p:cNvPicPr>
            <a:picLocks noChangeAspect="1"/>
          </p:cNvPicPr>
          <p:nvPr/>
        </p:nvPicPr>
        <p:blipFill>
          <a:blip r:embed="rId2"/>
          <a:stretch>
            <a:fillRect/>
          </a:stretch>
        </p:blipFill>
        <p:spPr>
          <a:xfrm>
            <a:off x="228600" y="1905000"/>
            <a:ext cx="3517900" cy="3517900"/>
          </a:xfrm>
          <a:prstGeom prst="rect">
            <a:avLst/>
          </a:prstGeom>
        </p:spPr>
      </p:pic>
      <p:sp>
        <p:nvSpPr>
          <p:cNvPr id="6" name="Rounded Rectangular Callout 5"/>
          <p:cNvSpPr/>
          <p:nvPr/>
        </p:nvSpPr>
        <p:spPr bwMode="auto">
          <a:xfrm>
            <a:off x="342900" y="5410200"/>
            <a:ext cx="1282700" cy="508000"/>
          </a:xfrm>
          <a:prstGeom prst="wedgeRoundRectCallout">
            <a:avLst>
              <a:gd name="adj1" fmla="val 76124"/>
              <a:gd name="adj2" fmla="val -54375"/>
              <a:gd name="adj3" fmla="val 16667"/>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mj-lt"/>
              </a:rPr>
              <a:t>Policy </a:t>
            </a:r>
          </a:p>
        </p:txBody>
      </p:sp>
      <p:sp>
        <p:nvSpPr>
          <p:cNvPr id="7" name="Rounded Rectangular Callout 6"/>
          <p:cNvSpPr/>
          <p:nvPr/>
        </p:nvSpPr>
        <p:spPr bwMode="auto">
          <a:xfrm>
            <a:off x="3365500" y="5410200"/>
            <a:ext cx="2235200" cy="533400"/>
          </a:xfrm>
          <a:prstGeom prst="wedgeRoundRectCallout">
            <a:avLst>
              <a:gd name="adj1" fmla="val -45833"/>
              <a:gd name="adj2" fmla="val -251786"/>
              <a:gd name="adj3" fmla="val 16667"/>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r>
              <a:rPr lang="en-US" sz="2400" b="0" dirty="0" smtClean="0">
                <a:solidFill>
                  <a:schemeClr val="tx1"/>
                </a:solidFill>
                <a:latin typeface="+mj-lt"/>
              </a:rPr>
              <a:t>Delivery </a:t>
            </a:r>
            <a:endParaRPr lang="en-US" sz="2400" b="0" dirty="0">
              <a:solidFill>
                <a:schemeClr val="tx1"/>
              </a:solidFill>
              <a:latin typeface="+mj-lt"/>
            </a:endParaRPr>
          </a:p>
        </p:txBody>
      </p:sp>
    </p:spTree>
    <p:extLst>
      <p:ext uri="{BB962C8B-B14F-4D97-AF65-F5344CB8AC3E}">
        <p14:creationId xmlns:p14="http://schemas.microsoft.com/office/powerpoint/2010/main" val="25382365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7"/>
                                        </p:tgtEl>
                                      </p:cBhvr>
                                      <p:by x="150000" y="150000"/>
                                    </p:animScale>
                                  </p:childTnLst>
                                </p:cTn>
                              </p:par>
                              <p:par>
                                <p:cTn id="7" presetID="0" presetClass="path" presetSubtype="0" accel="50000" decel="50000" fill="hold" grpId="1" nodeType="withEffect">
                                  <p:stCondLst>
                                    <p:cond delay="0"/>
                                  </p:stCondLst>
                                  <p:childTnLst>
                                    <p:animMotion origin="layout" path="M 2.22222E-6 2.22222E-6 L 0.06805 -0.05741 " pathEditMode="relative" rAng="0" ptsTypes="AA">
                                      <p:cBhvr>
                                        <p:cTn id="8" dur="2000" fill="hold"/>
                                        <p:tgtEl>
                                          <p:spTgt spid="7"/>
                                        </p:tgtEl>
                                        <p:attrNameLst>
                                          <p:attrName>ppt_x</p:attrName>
                                          <p:attrName>ppt_y</p:attrName>
                                        </p:attrNameLst>
                                      </p:cBhvr>
                                      <p:rCtr x="3403" y="-28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evidence based delivery</a:t>
            </a:r>
            <a:endParaRPr lang="en-US" dirty="0"/>
          </a:p>
        </p:txBody>
      </p:sp>
      <p:sp>
        <p:nvSpPr>
          <p:cNvPr id="4" name="Slide Number Placeholder 3"/>
          <p:cNvSpPr>
            <a:spLocks noGrp="1"/>
          </p:cNvSpPr>
          <p:nvPr>
            <p:ph type="sldNum" sz="quarter" idx="12"/>
          </p:nvPr>
        </p:nvSpPr>
        <p:spPr/>
        <p:txBody>
          <a:bodyPr/>
          <a:lstStyle/>
          <a:p>
            <a:pPr>
              <a:defRPr/>
            </a:pPr>
            <a:fld id="{0930B06D-3CDC-A246-A596-0695999BAF1C}" type="slidenum">
              <a:rPr lang="en-AU" smtClean="0"/>
              <a:pPr>
                <a:defRPr/>
              </a:pPr>
              <a:t>34</a:t>
            </a:fld>
            <a:endParaRPr lang="en-AU" dirty="0"/>
          </a:p>
        </p:txBody>
      </p:sp>
      <p:pic>
        <p:nvPicPr>
          <p:cNvPr id="5" name="Picture 4"/>
          <p:cNvPicPr>
            <a:picLocks noChangeAspect="1"/>
          </p:cNvPicPr>
          <p:nvPr/>
        </p:nvPicPr>
        <p:blipFill rotWithShape="1">
          <a:blip r:embed="rId2"/>
          <a:srcRect l="794" t="634" r="953" b="1164"/>
          <a:stretch/>
        </p:blipFill>
        <p:spPr>
          <a:xfrm>
            <a:off x="1840917" y="1931995"/>
            <a:ext cx="5029783" cy="3770306"/>
          </a:xfrm>
          <a:prstGeom prst="rect">
            <a:avLst/>
          </a:prstGeom>
          <a:noFill/>
          <a:ln>
            <a:noFill/>
          </a:ln>
        </p:spPr>
      </p:pic>
    </p:spTree>
    <p:extLst>
      <p:ext uri="{BB962C8B-B14F-4D97-AF65-F5344CB8AC3E}">
        <p14:creationId xmlns:p14="http://schemas.microsoft.com/office/powerpoint/2010/main" val="446462355"/>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417513"/>
            <a:ext cx="9144000" cy="1146175"/>
          </a:xfrm>
        </p:spPr>
        <p:txBody>
          <a:bodyPr/>
          <a:lstStyle/>
          <a:p>
            <a:r>
              <a:rPr lang="en-AU" dirty="0" smtClean="0"/>
              <a:t>Empathic bond</a:t>
            </a:r>
            <a:endParaRPr lang="en-AU" dirty="0"/>
          </a:p>
        </p:txBody>
      </p:sp>
      <p:sp>
        <p:nvSpPr>
          <p:cNvPr id="2" name="Slide Number Placeholder 1"/>
          <p:cNvSpPr>
            <a:spLocks noGrp="1"/>
          </p:cNvSpPr>
          <p:nvPr>
            <p:ph type="sldNum" sz="quarter" idx="12"/>
          </p:nvPr>
        </p:nvSpPr>
        <p:spPr/>
        <p:txBody>
          <a:bodyPr/>
          <a:lstStyle/>
          <a:p>
            <a:pPr>
              <a:defRPr/>
            </a:pPr>
            <a:fld id="{EF808991-028D-6440-96F0-BFAADEE55D9F}" type="slidenum">
              <a:rPr lang="en-AU" smtClean="0"/>
              <a:pPr>
                <a:defRPr/>
              </a:pPr>
              <a:t>35</a:t>
            </a:fld>
            <a:endParaRPr lang="en-AU" dirty="0"/>
          </a:p>
        </p:txBody>
      </p:sp>
      <p:pic>
        <p:nvPicPr>
          <p:cNvPr id="3" name="Picture 2"/>
          <p:cNvPicPr>
            <a:picLocks noChangeAspect="1"/>
          </p:cNvPicPr>
          <p:nvPr/>
        </p:nvPicPr>
        <p:blipFill>
          <a:blip r:embed="rId2"/>
          <a:stretch>
            <a:fillRect/>
          </a:stretch>
        </p:blipFill>
        <p:spPr>
          <a:xfrm>
            <a:off x="254000" y="1930400"/>
            <a:ext cx="8636000" cy="3962400"/>
          </a:xfrm>
          <a:prstGeom prst="rect">
            <a:avLst/>
          </a:prstGeom>
        </p:spPr>
      </p:pic>
    </p:spTree>
    <p:extLst>
      <p:ext uri="{BB962C8B-B14F-4D97-AF65-F5344CB8AC3E}">
        <p14:creationId xmlns:p14="http://schemas.microsoft.com/office/powerpoint/2010/main" val="278579543"/>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AF31DFD-BBFE-E148-9F49-749827D2A57E}" type="slidenum">
              <a:rPr lang="en-AU" smtClean="0"/>
              <a:pPr>
                <a:defRPr/>
              </a:pPr>
              <a:t>36</a:t>
            </a:fld>
            <a:endParaRPr lang="en-AU" dirty="0"/>
          </a:p>
        </p:txBody>
      </p:sp>
      <p:pic>
        <p:nvPicPr>
          <p:cNvPr id="98306" name="Picture 4" descr="Macintosh HD:Users:karen:Dropbox:FbyF:App:Photo 13-02-2014 12 35 57 p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0" y="155575"/>
            <a:ext cx="4394200" cy="5857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Content Placeholder 2"/>
          <p:cNvSpPr txBox="1">
            <a:spLocks/>
          </p:cNvSpPr>
          <p:nvPr/>
        </p:nvSpPr>
        <p:spPr bwMode="auto">
          <a:xfrm>
            <a:off x="4673600" y="330200"/>
            <a:ext cx="4064000" cy="55626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2870" tIns="51436" rIns="102870" bIns="51436"/>
          <a:lstStyle>
            <a:lvl1pPr marL="342900" indent="-342900" defTabSz="1028700" eaLnBrk="0" hangingPunct="0">
              <a:defRPr sz="4000" b="1">
                <a:solidFill>
                  <a:srgbClr val="E6FFFF"/>
                </a:solidFill>
                <a:latin typeface="Arial" charset="0"/>
                <a:ea typeface="ＭＳ Ｐゴシック" charset="0"/>
                <a:cs typeface="ＭＳ Ｐゴシック" charset="0"/>
              </a:defRPr>
            </a:lvl1pPr>
            <a:lvl2pPr marL="742950" indent="-285750" defTabSz="1028700" eaLnBrk="0" hangingPunct="0">
              <a:defRPr sz="4000" b="1">
                <a:solidFill>
                  <a:srgbClr val="E6FFFF"/>
                </a:solidFill>
                <a:latin typeface="Arial" charset="0"/>
                <a:ea typeface="ＭＳ Ｐゴシック" charset="0"/>
              </a:defRPr>
            </a:lvl2pPr>
            <a:lvl3pPr marL="1143000" indent="-228600" defTabSz="1028700" eaLnBrk="0" hangingPunct="0">
              <a:defRPr sz="4000" b="1">
                <a:solidFill>
                  <a:srgbClr val="E6FFFF"/>
                </a:solidFill>
                <a:latin typeface="Arial" charset="0"/>
                <a:ea typeface="ＭＳ Ｐゴシック" charset="0"/>
              </a:defRPr>
            </a:lvl3pPr>
            <a:lvl4pPr marL="1600200" indent="-228600" defTabSz="1028700" eaLnBrk="0" hangingPunct="0">
              <a:defRPr sz="4000" b="1">
                <a:solidFill>
                  <a:srgbClr val="E6FFFF"/>
                </a:solidFill>
                <a:latin typeface="Arial" charset="0"/>
                <a:ea typeface="ＭＳ Ｐゴシック" charset="0"/>
              </a:defRPr>
            </a:lvl4pPr>
            <a:lvl5pPr marL="2057400" indent="-228600" defTabSz="1028700" eaLnBrk="0" hangingPunct="0">
              <a:defRPr sz="4000" b="1">
                <a:solidFill>
                  <a:srgbClr val="E6FFFF"/>
                </a:solidFill>
                <a:latin typeface="Arial" charset="0"/>
                <a:ea typeface="ＭＳ Ｐゴシック" charset="0"/>
              </a:defRPr>
            </a:lvl5pPr>
            <a:lvl6pPr marL="2514600" indent="-228600" defTabSz="1028700" eaLnBrk="0" fontAlgn="base" hangingPunct="0">
              <a:spcBef>
                <a:spcPct val="0"/>
              </a:spcBef>
              <a:spcAft>
                <a:spcPct val="0"/>
              </a:spcAft>
              <a:defRPr sz="4000" b="1">
                <a:solidFill>
                  <a:srgbClr val="E6FFFF"/>
                </a:solidFill>
                <a:latin typeface="Arial" charset="0"/>
                <a:ea typeface="ＭＳ Ｐゴシック" charset="0"/>
              </a:defRPr>
            </a:lvl6pPr>
            <a:lvl7pPr marL="2971800" indent="-228600" defTabSz="1028700" eaLnBrk="0" fontAlgn="base" hangingPunct="0">
              <a:spcBef>
                <a:spcPct val="0"/>
              </a:spcBef>
              <a:spcAft>
                <a:spcPct val="0"/>
              </a:spcAft>
              <a:defRPr sz="4000" b="1">
                <a:solidFill>
                  <a:srgbClr val="E6FFFF"/>
                </a:solidFill>
                <a:latin typeface="Arial" charset="0"/>
                <a:ea typeface="ＭＳ Ｐゴシック" charset="0"/>
              </a:defRPr>
            </a:lvl7pPr>
            <a:lvl8pPr marL="3429000" indent="-228600" defTabSz="1028700" eaLnBrk="0" fontAlgn="base" hangingPunct="0">
              <a:spcBef>
                <a:spcPct val="0"/>
              </a:spcBef>
              <a:spcAft>
                <a:spcPct val="0"/>
              </a:spcAft>
              <a:defRPr sz="4000" b="1">
                <a:solidFill>
                  <a:srgbClr val="E6FFFF"/>
                </a:solidFill>
                <a:latin typeface="Arial" charset="0"/>
                <a:ea typeface="ＭＳ Ｐゴシック" charset="0"/>
              </a:defRPr>
            </a:lvl8pPr>
            <a:lvl9pPr marL="3886200" indent="-228600" defTabSz="1028700" eaLnBrk="0" fontAlgn="base" hangingPunct="0">
              <a:spcBef>
                <a:spcPct val="0"/>
              </a:spcBef>
              <a:spcAft>
                <a:spcPct val="0"/>
              </a:spcAft>
              <a:defRPr sz="4000" b="1">
                <a:solidFill>
                  <a:srgbClr val="E6FFFF"/>
                </a:solidFill>
                <a:latin typeface="Arial" charset="0"/>
                <a:ea typeface="ＭＳ Ｐゴシック" charset="0"/>
              </a:defRPr>
            </a:lvl9pPr>
          </a:lstStyle>
          <a:p>
            <a:pPr>
              <a:spcBef>
                <a:spcPct val="35000"/>
              </a:spcBef>
            </a:pPr>
            <a:r>
              <a:rPr lang="en-AU" sz="2600" b="0" dirty="0">
                <a:solidFill>
                  <a:srgbClr val="F7FFFF"/>
                </a:solidFill>
              </a:rPr>
              <a:t>	I’ve worked with that family for 3 years and I just learnt more about them in 2 hours. </a:t>
            </a:r>
          </a:p>
          <a:p>
            <a:pPr>
              <a:spcBef>
                <a:spcPct val="35000"/>
              </a:spcBef>
            </a:pPr>
            <a:r>
              <a:rPr lang="en-AU" sz="2600" b="0" dirty="0">
                <a:solidFill>
                  <a:srgbClr val="F7FFFF"/>
                </a:solidFill>
              </a:rPr>
              <a:t>	Case </a:t>
            </a:r>
            <a:r>
              <a:rPr lang="en-AU" sz="2600" b="0" dirty="0" smtClean="0">
                <a:solidFill>
                  <a:srgbClr val="F7FFFF"/>
                </a:solidFill>
              </a:rPr>
              <a:t>worker</a:t>
            </a:r>
            <a:endParaRPr lang="en-AU" sz="2600" b="0" dirty="0">
              <a:solidFill>
                <a:srgbClr val="F7FFFF"/>
              </a:solidFill>
            </a:endParaRPr>
          </a:p>
          <a:p>
            <a:pPr>
              <a:spcBef>
                <a:spcPct val="35000"/>
              </a:spcBef>
            </a:pPr>
            <a:endParaRPr lang="en-AU" sz="1100" b="0" dirty="0" smtClean="0">
              <a:solidFill>
                <a:srgbClr val="F7FFFF"/>
              </a:solidFill>
            </a:endParaRPr>
          </a:p>
          <a:p>
            <a:pPr>
              <a:spcBef>
                <a:spcPct val="35000"/>
              </a:spcBef>
            </a:pPr>
            <a:r>
              <a:rPr lang="en-US" sz="2600" b="0" dirty="0" smtClean="0">
                <a:solidFill>
                  <a:srgbClr val="F7FFFF"/>
                </a:solidFill>
              </a:rPr>
              <a:t>	Families </a:t>
            </a:r>
            <a:r>
              <a:rPr lang="en-US" sz="2600" b="0" dirty="0">
                <a:solidFill>
                  <a:srgbClr val="F7FFFF"/>
                </a:solidFill>
              </a:rPr>
              <a:t>commented: “you’re the only one who has ever asked what would work for my family”</a:t>
            </a:r>
            <a:r>
              <a:rPr lang="en-US" sz="2600" b="0" dirty="0" smtClean="0">
                <a:solidFill>
                  <a:srgbClr val="F7FFFF"/>
                </a:solidFill>
              </a:rPr>
              <a:t>.</a:t>
            </a:r>
          </a:p>
          <a:p>
            <a:pPr>
              <a:spcBef>
                <a:spcPct val="35000"/>
              </a:spcBef>
            </a:pPr>
            <a:r>
              <a:rPr lang="en-US" sz="2600" b="0" dirty="0">
                <a:solidFill>
                  <a:srgbClr val="F7FFFF"/>
                </a:solidFill>
              </a:rPr>
              <a:t>	</a:t>
            </a:r>
            <a:r>
              <a:rPr lang="en-US" sz="2600" b="0" dirty="0" smtClean="0">
                <a:solidFill>
                  <a:srgbClr val="F7FFFF"/>
                </a:solidFill>
              </a:rPr>
              <a:t>Family coach</a:t>
            </a:r>
            <a:endParaRPr lang="en-AU" sz="2600" b="0" dirty="0">
              <a:solidFill>
                <a:srgbClr val="F7FFFF"/>
              </a:solidFill>
            </a:endParaRPr>
          </a:p>
          <a:p>
            <a:pPr>
              <a:spcBef>
                <a:spcPct val="35000"/>
              </a:spcBef>
            </a:pPr>
            <a:endParaRPr lang="en-AU" sz="2800" b="0" dirty="0">
              <a:solidFill>
                <a:srgbClr val="F7FFFF"/>
              </a:solidFill>
            </a:endParaRPr>
          </a:p>
          <a:p>
            <a:pPr>
              <a:spcBef>
                <a:spcPct val="35000"/>
              </a:spcBef>
            </a:pPr>
            <a:endParaRPr lang="en-AU" sz="2800" b="0" dirty="0">
              <a:solidFill>
                <a:srgbClr val="F7FFFF"/>
              </a:solidFill>
            </a:endParaRPr>
          </a:p>
          <a:p>
            <a:pPr>
              <a:spcBef>
                <a:spcPct val="35000"/>
              </a:spcBef>
            </a:pPr>
            <a:endParaRPr lang="en-US" sz="2800" b="0" dirty="0">
              <a:solidFill>
                <a:srgbClr val="F7FFFF"/>
              </a:solidFill>
            </a:endParaRPr>
          </a:p>
        </p:txBody>
      </p:sp>
    </p:spTree>
    <p:extLst>
      <p:ext uri="{BB962C8B-B14F-4D97-AF65-F5344CB8AC3E}">
        <p14:creationId xmlns:p14="http://schemas.microsoft.com/office/powerpoint/2010/main" val="18883351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546F72FE-EAF1-1B40-8D1E-A8E307D23109}" type="slidenum">
              <a:rPr lang="en-AU" smtClean="0"/>
              <a:pPr>
                <a:defRPr/>
              </a:pPr>
              <a:t>37</a:t>
            </a:fld>
            <a:endParaRPr lang="en-AU" dirty="0"/>
          </a:p>
        </p:txBody>
      </p:sp>
      <p:pic>
        <p:nvPicPr>
          <p:cNvPr id="2" name="Fbf 2 familie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438150"/>
            <a:ext cx="9144000" cy="5143500"/>
          </a:xfrm>
          <a:prstGeom prst="rect">
            <a:avLst/>
          </a:prstGeom>
        </p:spPr>
      </p:pic>
    </p:spTree>
    <p:extLst>
      <p:ext uri="{BB962C8B-B14F-4D97-AF65-F5344CB8AC3E}">
        <p14:creationId xmlns:p14="http://schemas.microsoft.com/office/powerpoint/2010/main" val="1553732334"/>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38</a:t>
            </a:fld>
            <a:endParaRPr lang="en-AU" dirty="0"/>
          </a:p>
        </p:txBody>
      </p:sp>
      <p:pic>
        <p:nvPicPr>
          <p:cNvPr id="5" name="Picture 4"/>
          <p:cNvPicPr>
            <a:picLocks noChangeAspect="1"/>
          </p:cNvPicPr>
          <p:nvPr/>
        </p:nvPicPr>
        <p:blipFill>
          <a:blip r:embed="rId2"/>
          <a:stretch>
            <a:fillRect/>
          </a:stretch>
        </p:blipFill>
        <p:spPr>
          <a:xfrm>
            <a:off x="436035" y="546101"/>
            <a:ext cx="8445498" cy="5067299"/>
          </a:xfrm>
          <a:prstGeom prst="rect">
            <a:avLst/>
          </a:prstGeom>
        </p:spPr>
      </p:pic>
    </p:spTree>
    <p:extLst>
      <p:ext uri="{BB962C8B-B14F-4D97-AF65-F5344CB8AC3E}">
        <p14:creationId xmlns:p14="http://schemas.microsoft.com/office/powerpoint/2010/main" val="3152303083"/>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27319"/>
            <a:ext cx="9144000" cy="1146175"/>
          </a:xfrm>
        </p:spPr>
        <p:txBody>
          <a:bodyPr/>
          <a:lstStyle/>
          <a:p>
            <a:r>
              <a:rPr lang="en-US" dirty="0"/>
              <a:t>5</a:t>
            </a:r>
            <a:r>
              <a:rPr lang="en-US" dirty="0" smtClean="0"/>
              <a:t> What evidence?</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39</a:t>
            </a:fld>
            <a:endParaRPr lang="en-AU" dirty="0"/>
          </a:p>
        </p:txBody>
      </p:sp>
    </p:spTree>
    <p:extLst>
      <p:ext uri="{BB962C8B-B14F-4D97-AF65-F5344CB8AC3E}">
        <p14:creationId xmlns:p14="http://schemas.microsoft.com/office/powerpoint/2010/main" val="3906599029"/>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R="0" rtl="0"/>
            <a:r>
              <a:rPr lang="en-AU" sz="3600" b="0" kern="1600" dirty="0" smtClean="0"/>
              <a:t>Program efficacy depends on </a:t>
            </a:r>
            <a:r>
              <a:rPr lang="en-AU" sz="3600" b="0" i="0" u="none" strike="noStrike" kern="1600" baseline="0" dirty="0" smtClean="0"/>
              <a:t>causality</a:t>
            </a:r>
          </a:p>
        </p:txBody>
      </p:sp>
      <p:sp>
        <p:nvSpPr>
          <p:cNvPr id="3" name="Text Placeholder 2"/>
          <p:cNvSpPr>
            <a:spLocks noGrp="1"/>
          </p:cNvSpPr>
          <p:nvPr>
            <p:ph type="body" idx="1"/>
          </p:nvPr>
        </p:nvSpPr>
        <p:spPr>
          <a:xfrm>
            <a:off x="685800" y="1754194"/>
            <a:ext cx="7912100" cy="4113212"/>
          </a:xfrm>
        </p:spPr>
        <p:txBody>
          <a:bodyPr>
            <a:normAutofit fontScale="92500" lnSpcReduction="20000"/>
          </a:bodyPr>
          <a:lstStyle/>
          <a:p>
            <a:pPr marR="0" lvl="0" rtl="0">
              <a:spcBef>
                <a:spcPts val="1200"/>
              </a:spcBef>
            </a:pPr>
            <a:r>
              <a:rPr lang="en-AU" sz="2800" kern="1600" dirty="0" smtClean="0">
                <a:latin typeface="+mn-lt"/>
              </a:rPr>
              <a:t>Generalisability</a:t>
            </a:r>
            <a:r>
              <a:rPr lang="en-AU" sz="2800" b="0" i="0" u="none" strike="noStrike" kern="1600" baseline="0" dirty="0" smtClean="0">
                <a:latin typeface="+mn-lt"/>
              </a:rPr>
              <a:t>: </a:t>
            </a:r>
          </a:p>
          <a:p>
            <a:pPr marR="0" lvl="1" rtl="0"/>
            <a:r>
              <a:rPr lang="en-AU" sz="2400" b="0" i="0" u="none" strike="noStrike" kern="1600" baseline="0" dirty="0" smtClean="0">
                <a:latin typeface="+mn-lt"/>
              </a:rPr>
              <a:t>It works somewhere – from an impact evaluation</a:t>
            </a:r>
          </a:p>
          <a:p>
            <a:pPr marR="0" lvl="1" rtl="0"/>
            <a:r>
              <a:rPr lang="en-AU" sz="2400" b="0" i="0" u="none" strike="noStrike" kern="1600" baseline="0" dirty="0" smtClean="0">
                <a:latin typeface="+mn-lt"/>
              </a:rPr>
              <a:t>It works in general – from synthesis of a range of impact evaluations</a:t>
            </a:r>
          </a:p>
          <a:p>
            <a:pPr marR="0" lvl="1" rtl="0"/>
            <a:r>
              <a:rPr lang="en-AU" sz="2400" b="0" i="0" u="none" strike="noStrike" kern="1600" baseline="0" dirty="0" smtClean="0">
                <a:latin typeface="+mn-lt"/>
              </a:rPr>
              <a:t>It will work for us – is a question of judgement; the potential that it will work for us depends on the context in which it is implemented and the quality of implementation.</a:t>
            </a:r>
          </a:p>
          <a:p>
            <a:r>
              <a:rPr lang="en-AU" sz="2800" i="1" kern="1600" dirty="0" smtClean="0"/>
              <a:t>Family by Family – </a:t>
            </a:r>
            <a:r>
              <a:rPr lang="en-AU" sz="2800" kern="1600" dirty="0" smtClean="0"/>
              <a:t>6 week scoping in new suburbs</a:t>
            </a:r>
          </a:p>
          <a:p>
            <a:pPr lvl="1"/>
            <a:r>
              <a:rPr lang="en-AU" sz="2400" b="0" i="0" u="none" strike="noStrike" kern="1600" baseline="0" dirty="0" smtClean="0">
                <a:latin typeface="+mn-lt"/>
              </a:rPr>
              <a:t>To optimise efficacy and </a:t>
            </a:r>
          </a:p>
          <a:p>
            <a:pPr lvl="1"/>
            <a:r>
              <a:rPr lang="en-AU" kern="1600" dirty="0" smtClean="0"/>
              <a:t>Test for validity</a:t>
            </a:r>
            <a:endParaRPr lang="en-AU" sz="2400" b="0" i="0" u="none" strike="noStrike" kern="1600" baseline="0" dirty="0" smtClean="0">
              <a:latin typeface="+mn-lt"/>
            </a:endParaRPr>
          </a:p>
          <a:p>
            <a:pPr lvl="1"/>
            <a:endParaRPr lang="en-AU" sz="2400" b="0" i="0" u="none" strike="noStrike" kern="1600" baseline="0" dirty="0" smtClean="0">
              <a:latin typeface="+mn-lt"/>
            </a:endParaRPr>
          </a:p>
        </p:txBody>
      </p:sp>
    </p:spTree>
    <p:extLst>
      <p:ext uri="{BB962C8B-B14F-4D97-AF65-F5344CB8AC3E}">
        <p14:creationId xmlns:p14="http://schemas.microsoft.com/office/powerpoint/2010/main" val="1920237564"/>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41</a:t>
            </a:fld>
            <a:endParaRPr lang="en-AU" dirty="0"/>
          </a:p>
        </p:txBody>
      </p:sp>
      <p:pic>
        <p:nvPicPr>
          <p:cNvPr id="6" name="Picture 5" descr="Screen Shot 2017-08-13 at 12.15.4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6700" y="321733"/>
            <a:ext cx="9144000" cy="5134708"/>
          </a:xfrm>
          <a:prstGeom prst="rect">
            <a:avLst/>
          </a:prstGeom>
        </p:spPr>
      </p:pic>
      <p:pic>
        <p:nvPicPr>
          <p:cNvPr id="5" name="Picture 4" descr="Demand-curve-9b76b60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799" y="2787863"/>
            <a:ext cx="5918201" cy="4071722"/>
          </a:xfrm>
          <a:prstGeom prst="rect">
            <a:avLst/>
          </a:prstGeom>
        </p:spPr>
      </p:pic>
      <p:sp>
        <p:nvSpPr>
          <p:cNvPr id="7" name="Content Placeholder 2"/>
          <p:cNvSpPr txBox="1">
            <a:spLocks/>
          </p:cNvSpPr>
          <p:nvPr/>
        </p:nvSpPr>
        <p:spPr bwMode="auto">
          <a:xfrm>
            <a:off x="6426200" y="321733"/>
            <a:ext cx="2501900" cy="4113212"/>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normAutofit/>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r>
              <a:rPr lang="en-AU" b="0" dirty="0" smtClean="0">
                <a:solidFill>
                  <a:srgbClr val="FFFFFF"/>
                </a:solidFill>
                <a:latin typeface="Arial" charset="0"/>
              </a:rPr>
              <a:t>What kind of data do we need?</a:t>
            </a:r>
          </a:p>
        </p:txBody>
      </p:sp>
    </p:spTree>
    <p:extLst>
      <p:ext uri="{BB962C8B-B14F-4D97-AF65-F5344CB8AC3E}">
        <p14:creationId xmlns:p14="http://schemas.microsoft.com/office/powerpoint/2010/main" val="4669281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Data on what </a:t>
            </a:r>
            <a:r>
              <a:rPr lang="en-US" i="1" dirty="0" smtClean="0"/>
              <a:t>causes </a:t>
            </a:r>
            <a:r>
              <a:rPr lang="en-US" dirty="0" smtClean="0"/>
              <a:t>what</a:t>
            </a:r>
            <a:endParaRPr lang="en-US" dirty="0"/>
          </a:p>
        </p:txBody>
      </p:sp>
      <p:sp>
        <p:nvSpPr>
          <p:cNvPr id="3" name="Content Placeholder 2"/>
          <p:cNvSpPr>
            <a:spLocks noGrp="1"/>
          </p:cNvSpPr>
          <p:nvPr>
            <p:ph idx="1"/>
          </p:nvPr>
        </p:nvSpPr>
        <p:spPr/>
        <p:txBody>
          <a:bodyPr>
            <a:normAutofit fontScale="70000" lnSpcReduction="20000"/>
          </a:bodyPr>
          <a:lstStyle/>
          <a:p>
            <a:pPr>
              <a:lnSpc>
                <a:spcPct val="115000"/>
              </a:lnSpc>
              <a:spcBef>
                <a:spcPts val="1692"/>
              </a:spcBef>
            </a:pPr>
            <a:r>
              <a:rPr lang="en-US" dirty="0"/>
              <a:t>“Our success at Amazon is a function of how many experiments we do per year, per month, per week, per day….</a:t>
            </a:r>
            <a:r>
              <a:rPr lang="en-US" dirty="0" smtClean="0"/>
              <a:t>” </a:t>
            </a:r>
          </a:p>
          <a:p>
            <a:pPr>
              <a:lnSpc>
                <a:spcPct val="115000"/>
              </a:lnSpc>
              <a:spcBef>
                <a:spcPts val="1692"/>
              </a:spcBef>
            </a:pPr>
            <a:r>
              <a:rPr lang="en-US" dirty="0" smtClean="0"/>
              <a:t>Jeff Bezos</a:t>
            </a:r>
          </a:p>
          <a:p>
            <a:pPr>
              <a:lnSpc>
                <a:spcPct val="115000"/>
              </a:lnSpc>
              <a:spcBef>
                <a:spcPts val="1692"/>
              </a:spcBef>
            </a:pPr>
            <a:r>
              <a:rPr lang="en-US" dirty="0" smtClean="0"/>
              <a:t>“Last year </a:t>
            </a:r>
            <a:r>
              <a:rPr lang="en-US" dirty="0"/>
              <a:t>at Google the search team ran about 6,000 experiments and </a:t>
            </a:r>
            <a:r>
              <a:rPr lang="en-US" dirty="0" smtClean="0"/>
              <a:t>implemented around </a:t>
            </a:r>
            <a:r>
              <a:rPr lang="en-US" dirty="0"/>
              <a:t>500 </a:t>
            </a:r>
            <a:r>
              <a:rPr lang="en-US" dirty="0" smtClean="0"/>
              <a:t>improvements </a:t>
            </a:r>
            <a:r>
              <a:rPr lang="en-US" dirty="0"/>
              <a:t>based on those </a:t>
            </a:r>
            <a:r>
              <a:rPr lang="en-US" dirty="0" smtClean="0"/>
              <a:t>experiments</a:t>
            </a:r>
            <a:r>
              <a:rPr lang="en-US" dirty="0"/>
              <a:t>. The ad side of </a:t>
            </a:r>
            <a:r>
              <a:rPr lang="en-US" dirty="0" smtClean="0"/>
              <a:t>the business did about the same. </a:t>
            </a:r>
            <a:r>
              <a:rPr lang="en-US" dirty="0"/>
              <a:t>Any </a:t>
            </a:r>
            <a:r>
              <a:rPr lang="en-US" dirty="0" smtClean="0"/>
              <a:t>time you </a:t>
            </a:r>
            <a:r>
              <a:rPr lang="en-US" dirty="0"/>
              <a:t>use Google, you are in many treatment and control groups. The </a:t>
            </a:r>
            <a:r>
              <a:rPr lang="en-US" dirty="0" smtClean="0"/>
              <a:t>learning from </a:t>
            </a:r>
            <a:r>
              <a:rPr lang="en-US" dirty="0"/>
              <a:t>those experiments is fed back into production and the system </a:t>
            </a:r>
            <a:r>
              <a:rPr lang="en-US" dirty="0" smtClean="0"/>
              <a:t>continuously </a:t>
            </a:r>
            <a:r>
              <a:rPr lang="en-US" dirty="0"/>
              <a:t>improves.</a:t>
            </a:r>
            <a:r>
              <a:rPr lang="en-US" dirty="0" smtClean="0"/>
              <a:t>”</a:t>
            </a:r>
          </a:p>
          <a:p>
            <a:pPr>
              <a:lnSpc>
                <a:spcPct val="115000"/>
              </a:lnSpc>
              <a:spcBef>
                <a:spcPts val="1692"/>
              </a:spcBef>
            </a:pPr>
            <a:r>
              <a:rPr lang="en-US" dirty="0"/>
              <a:t>Hal Varian,  chief economist at Google</a:t>
            </a:r>
            <a:endParaRPr lang="en-US" dirty="0" smtClean="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42</a:t>
            </a:fld>
            <a:endParaRPr lang="en-AU" dirty="0"/>
          </a:p>
        </p:txBody>
      </p:sp>
    </p:spTree>
    <p:extLst>
      <p:ext uri="{BB962C8B-B14F-4D97-AF65-F5344CB8AC3E}">
        <p14:creationId xmlns:p14="http://schemas.microsoft.com/office/powerpoint/2010/main" val="1610070119"/>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90500" y="609601"/>
            <a:ext cx="3962400" cy="5194300"/>
          </a:xfrm>
        </p:spPr>
        <p:txBody>
          <a:bodyPr/>
          <a:lstStyle/>
          <a:p>
            <a:pPr algn="l"/>
            <a:r>
              <a:rPr lang="en-US" sz="3200" dirty="0"/>
              <a:t>Justin Parkhurst, </a:t>
            </a:r>
            <a:r>
              <a:rPr lang="en-US" sz="3200" dirty="0" smtClean="0"/>
              <a:t/>
            </a:r>
            <a:br>
              <a:rPr lang="en-US" sz="3200" dirty="0" smtClean="0"/>
            </a:br>
            <a:r>
              <a:rPr lang="en-US" sz="3200" dirty="0" smtClean="0"/>
              <a:t>The </a:t>
            </a:r>
            <a:r>
              <a:rPr lang="en-US" sz="3200" dirty="0"/>
              <a:t>Politics of Evidence: From evidence-based policy to the good governance of evidence </a:t>
            </a:r>
            <a:br>
              <a:rPr lang="en-US" sz="3200" dirty="0"/>
            </a:br>
            <a:r>
              <a:rPr lang="en-US" sz="3200" dirty="0"/>
              <a:t> </a:t>
            </a:r>
            <a:br>
              <a:rPr lang="en-US" sz="3200" dirty="0"/>
            </a:br>
            <a:endParaRPr lang="en-US" sz="3200" dirty="0"/>
          </a:p>
        </p:txBody>
      </p:sp>
      <p:pic>
        <p:nvPicPr>
          <p:cNvPr id="7" name="Picture 6"/>
          <p:cNvPicPr>
            <a:picLocks noChangeAspect="1"/>
          </p:cNvPicPr>
          <p:nvPr/>
        </p:nvPicPr>
        <p:blipFill>
          <a:blip r:embed="rId3"/>
          <a:stretch>
            <a:fillRect/>
          </a:stretch>
        </p:blipFill>
        <p:spPr>
          <a:xfrm>
            <a:off x="4328806" y="-88901"/>
            <a:ext cx="4889500" cy="7361543"/>
          </a:xfrm>
          <a:prstGeom prst="rect">
            <a:avLst/>
          </a:prstGeom>
        </p:spPr>
      </p:pic>
      <p:sp>
        <p:nvSpPr>
          <p:cNvPr id="2" name="Slide Number Placeholder 1"/>
          <p:cNvSpPr>
            <a:spLocks noGrp="1"/>
          </p:cNvSpPr>
          <p:nvPr>
            <p:ph type="sldNum" sz="quarter" idx="12"/>
          </p:nvPr>
        </p:nvSpPr>
        <p:spPr/>
        <p:txBody>
          <a:bodyPr/>
          <a:lstStyle/>
          <a:p>
            <a:pPr>
              <a:defRPr/>
            </a:pPr>
            <a:fld id="{EF808991-028D-6440-96F0-BFAADEE55D9F}" type="slidenum">
              <a:rPr lang="en-AU" smtClean="0"/>
              <a:pPr>
                <a:defRPr/>
              </a:pPr>
              <a:t>43</a:t>
            </a:fld>
            <a:endParaRPr lang="en-AU" dirty="0"/>
          </a:p>
        </p:txBody>
      </p:sp>
      <p:pic>
        <p:nvPicPr>
          <p:cNvPr id="3" name="Picture 2" descr="Screen Shot 2017-08-08 at 12.40.31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274"/>
            <a:ext cx="6380703" cy="6858000"/>
          </a:xfrm>
          <a:prstGeom prst="rect">
            <a:avLst/>
          </a:prstGeom>
        </p:spPr>
      </p:pic>
      <p:pic>
        <p:nvPicPr>
          <p:cNvPr id="4" name="Picture 3" descr="Screen Shot 2017-08-08 at 12.41.20 am.png"/>
          <p:cNvPicPr>
            <a:picLocks noChangeAspect="1"/>
          </p:cNvPicPr>
          <p:nvPr/>
        </p:nvPicPr>
        <p:blipFill rotWithShape="1">
          <a:blip r:embed="rId5">
            <a:extLst>
              <a:ext uri="{28A0092B-C50C-407E-A947-70E740481C1C}">
                <a14:useLocalDpi xmlns:a14="http://schemas.microsoft.com/office/drawing/2010/main" val="0"/>
              </a:ext>
            </a:extLst>
          </a:blip>
          <a:srcRect r="1251"/>
          <a:stretch/>
        </p:blipFill>
        <p:spPr>
          <a:xfrm>
            <a:off x="3062" y="-41274"/>
            <a:ext cx="7108937" cy="6858000"/>
          </a:xfrm>
          <a:prstGeom prst="rect">
            <a:avLst/>
          </a:prstGeom>
        </p:spPr>
      </p:pic>
      <p:pic>
        <p:nvPicPr>
          <p:cNvPr id="5" name="Picture 4" descr="Screen Shot 2017-08-08 at 1.16.16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88901"/>
            <a:ext cx="6824133" cy="6858000"/>
          </a:xfrm>
          <a:prstGeom prst="rect">
            <a:avLst/>
          </a:prstGeom>
        </p:spPr>
      </p:pic>
    </p:spTree>
    <p:extLst>
      <p:ext uri="{BB962C8B-B14F-4D97-AF65-F5344CB8AC3E}">
        <p14:creationId xmlns:p14="http://schemas.microsoft.com/office/powerpoint/2010/main" val="33274249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F808991-028D-6440-96F0-BFAADEE55D9F}" type="slidenum">
              <a:rPr lang="en-AU" smtClean="0"/>
              <a:pPr>
                <a:defRPr/>
              </a:pPr>
              <a:t>44</a:t>
            </a:fld>
            <a:endParaRPr lang="en-AU" dirty="0"/>
          </a:p>
        </p:txBody>
      </p:sp>
      <p:pic>
        <p:nvPicPr>
          <p:cNvPr id="6" name="Picture 5" descr="Screen Shot 2017-08-08 at 1.20.1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300" y="296333"/>
            <a:ext cx="7835900" cy="5499100"/>
          </a:xfrm>
          <a:prstGeom prst="rect">
            <a:avLst/>
          </a:prstGeom>
        </p:spPr>
      </p:pic>
      <p:sp>
        <p:nvSpPr>
          <p:cNvPr id="7" name="Oval 6"/>
          <p:cNvSpPr/>
          <p:nvPr/>
        </p:nvSpPr>
        <p:spPr bwMode="auto">
          <a:xfrm>
            <a:off x="1371600" y="1092200"/>
            <a:ext cx="2641600" cy="2692400"/>
          </a:xfrm>
          <a:prstGeom prst="ellipse">
            <a:avLst/>
          </a:prstGeom>
          <a:solidFill>
            <a:srgbClr val="E8FFF8">
              <a:alpha val="76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1A4867"/>
                </a:solidFill>
                <a:effectLst/>
                <a:latin typeface="Times New Roman" pitchFamily="18" charset="0"/>
              </a:rPr>
              <a:t>Quality</a:t>
            </a:r>
          </a:p>
        </p:txBody>
      </p:sp>
      <p:sp>
        <p:nvSpPr>
          <p:cNvPr id="8" name="Oval 7"/>
          <p:cNvSpPr/>
          <p:nvPr/>
        </p:nvSpPr>
        <p:spPr bwMode="auto">
          <a:xfrm>
            <a:off x="3276600" y="1992318"/>
            <a:ext cx="2641600" cy="2692400"/>
          </a:xfrm>
          <a:prstGeom prst="ellipse">
            <a:avLst/>
          </a:prstGeom>
          <a:solidFill>
            <a:srgbClr val="E8FFF8">
              <a:alpha val="76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1A4867"/>
                </a:solidFill>
                <a:effectLst/>
                <a:latin typeface="Times New Roman" pitchFamily="18" charset="0"/>
              </a:rPr>
              <a:t>Political </a:t>
            </a:r>
          </a:p>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1A4867"/>
                </a:solidFill>
                <a:effectLst/>
                <a:latin typeface="Times New Roman" pitchFamily="18" charset="0"/>
              </a:rPr>
              <a:t>constraints</a:t>
            </a:r>
          </a:p>
        </p:txBody>
      </p:sp>
    </p:spTree>
    <p:extLst>
      <p:ext uri="{BB962C8B-B14F-4D97-AF65-F5344CB8AC3E}">
        <p14:creationId xmlns:p14="http://schemas.microsoft.com/office/powerpoint/2010/main" val="32240074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1" nodeType="clickEffect">
                                  <p:stCondLst>
                                    <p:cond delay="0"/>
                                  </p:stCondLst>
                                  <p:childTnLst>
                                    <p:animMotion origin="layout" path="M 0 0 L 0.13611 -0.03333 " pathEditMode="relative" ptsTypes="AA">
                                      <p:cBhvr>
                                        <p:cTn id="18" dur="2000" fill="hold"/>
                                        <p:tgtEl>
                                          <p:spTgt spid="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8"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F808991-028D-6440-96F0-BFAADEE55D9F}" type="slidenum">
              <a:rPr lang="en-AU" smtClean="0"/>
              <a:pPr>
                <a:defRPr/>
              </a:pPr>
              <a:t>45</a:t>
            </a:fld>
            <a:endParaRPr lang="en-AU" dirty="0"/>
          </a:p>
        </p:txBody>
      </p:sp>
      <p:sp>
        <p:nvSpPr>
          <p:cNvPr id="3" name="Title 1"/>
          <p:cNvSpPr txBox="1">
            <a:spLocks/>
          </p:cNvSpPr>
          <p:nvPr/>
        </p:nvSpPr>
        <p:spPr>
          <a:xfrm>
            <a:off x="0" y="2627319"/>
            <a:ext cx="9144000" cy="1146175"/>
          </a:xfrm>
          <a:prstGeom prst="rect">
            <a:avLst/>
          </a:prstGeom>
        </p:spPr>
        <p:txBody>
          <a:bodyPr/>
          <a:lstStyle>
            <a:lvl1pPr algn="ctr" defTabSz="1028700" rtl="0" eaLnBrk="0" fontAlgn="base" hangingPunct="0">
              <a:spcBef>
                <a:spcPct val="0"/>
              </a:spcBef>
              <a:spcAft>
                <a:spcPct val="0"/>
              </a:spcAft>
              <a:defRPr sz="4600">
                <a:solidFill>
                  <a:srgbClr val="F7FFFF"/>
                </a:solidFill>
                <a:latin typeface="+mj-lt"/>
                <a:ea typeface="ＭＳ Ｐゴシック" charset="0"/>
                <a:cs typeface="ＭＳ Ｐゴシック" charset="0"/>
              </a:defRPr>
            </a:lvl1pPr>
            <a:lvl2pPr algn="ctr" defTabSz="1028700" rtl="0" eaLnBrk="0" fontAlgn="base" hangingPunct="0">
              <a:spcBef>
                <a:spcPct val="0"/>
              </a:spcBef>
              <a:spcAft>
                <a:spcPct val="0"/>
              </a:spcAft>
              <a:defRPr sz="4600">
                <a:solidFill>
                  <a:srgbClr val="F7FFFF"/>
                </a:solidFill>
                <a:latin typeface="Arial" charset="0"/>
                <a:ea typeface="ＭＳ Ｐゴシック" charset="0"/>
                <a:cs typeface="ＭＳ Ｐゴシック" charset="0"/>
              </a:defRPr>
            </a:lvl2pPr>
            <a:lvl3pPr algn="ctr" defTabSz="1028700" rtl="0" eaLnBrk="0" fontAlgn="base" hangingPunct="0">
              <a:spcBef>
                <a:spcPct val="0"/>
              </a:spcBef>
              <a:spcAft>
                <a:spcPct val="0"/>
              </a:spcAft>
              <a:defRPr sz="4600">
                <a:solidFill>
                  <a:srgbClr val="F7FFFF"/>
                </a:solidFill>
                <a:latin typeface="Arial" charset="0"/>
                <a:ea typeface="ＭＳ Ｐゴシック" charset="0"/>
                <a:cs typeface="ＭＳ Ｐゴシック" charset="0"/>
              </a:defRPr>
            </a:lvl3pPr>
            <a:lvl4pPr algn="ctr" defTabSz="1028700" rtl="0" eaLnBrk="0" fontAlgn="base" hangingPunct="0">
              <a:spcBef>
                <a:spcPct val="0"/>
              </a:spcBef>
              <a:spcAft>
                <a:spcPct val="0"/>
              </a:spcAft>
              <a:defRPr sz="4600">
                <a:solidFill>
                  <a:srgbClr val="F7FFFF"/>
                </a:solidFill>
                <a:latin typeface="Arial" charset="0"/>
                <a:ea typeface="ＭＳ Ｐゴシック" charset="0"/>
                <a:cs typeface="ＭＳ Ｐゴシック" charset="0"/>
              </a:defRPr>
            </a:lvl4pPr>
            <a:lvl5pPr algn="ctr" defTabSz="1028700" rtl="0" eaLnBrk="0" fontAlgn="base" hangingPunct="0">
              <a:spcBef>
                <a:spcPct val="0"/>
              </a:spcBef>
              <a:spcAft>
                <a:spcPct val="0"/>
              </a:spcAft>
              <a:defRPr sz="4600">
                <a:solidFill>
                  <a:srgbClr val="F7FFFF"/>
                </a:solidFill>
                <a:latin typeface="Arial" charset="0"/>
                <a:ea typeface="ＭＳ Ｐゴシック" charset="0"/>
                <a:cs typeface="ＭＳ Ｐゴシック" charset="0"/>
              </a:defRPr>
            </a:lvl5pPr>
            <a:lvl6pPr marL="457200" algn="ctr" rtl="0" eaLnBrk="0" fontAlgn="base" hangingPunct="0">
              <a:spcBef>
                <a:spcPct val="0"/>
              </a:spcBef>
              <a:spcAft>
                <a:spcPct val="0"/>
              </a:spcAft>
              <a:defRPr sz="4400">
                <a:solidFill>
                  <a:schemeClr val="tx1"/>
                </a:solidFill>
                <a:latin typeface="Arial Narrow" pitchFamily="34" charset="0"/>
              </a:defRPr>
            </a:lvl6pPr>
            <a:lvl7pPr marL="914400" algn="ctr" rtl="0" eaLnBrk="0" fontAlgn="base" hangingPunct="0">
              <a:spcBef>
                <a:spcPct val="0"/>
              </a:spcBef>
              <a:spcAft>
                <a:spcPct val="0"/>
              </a:spcAft>
              <a:defRPr sz="4400">
                <a:solidFill>
                  <a:schemeClr val="tx1"/>
                </a:solidFill>
                <a:latin typeface="Arial Narrow" pitchFamily="34" charset="0"/>
              </a:defRPr>
            </a:lvl7pPr>
            <a:lvl8pPr marL="1371600" algn="ctr" rtl="0" eaLnBrk="0" fontAlgn="base" hangingPunct="0">
              <a:spcBef>
                <a:spcPct val="0"/>
              </a:spcBef>
              <a:spcAft>
                <a:spcPct val="0"/>
              </a:spcAft>
              <a:defRPr sz="4400">
                <a:solidFill>
                  <a:schemeClr val="tx1"/>
                </a:solidFill>
                <a:latin typeface="Arial Narrow" pitchFamily="34" charset="0"/>
              </a:defRPr>
            </a:lvl8pPr>
            <a:lvl9pPr marL="1828800" algn="ctr" rtl="0" eaLnBrk="0" fontAlgn="base" hangingPunct="0">
              <a:spcBef>
                <a:spcPct val="0"/>
              </a:spcBef>
              <a:spcAft>
                <a:spcPct val="0"/>
              </a:spcAft>
              <a:defRPr sz="4400">
                <a:solidFill>
                  <a:schemeClr val="tx1"/>
                </a:solidFill>
                <a:latin typeface="Arial Narrow" pitchFamily="34" charset="0"/>
              </a:defRPr>
            </a:lvl9pPr>
          </a:lstStyle>
          <a:p>
            <a:r>
              <a:rPr lang="en-US" b="0" dirty="0" smtClean="0"/>
              <a:t>6 Program logic</a:t>
            </a:r>
            <a:endParaRPr lang="en-US" b="0" dirty="0"/>
          </a:p>
        </p:txBody>
      </p:sp>
    </p:spTree>
    <p:extLst>
      <p:ext uri="{BB962C8B-B14F-4D97-AF65-F5344CB8AC3E}">
        <p14:creationId xmlns:p14="http://schemas.microsoft.com/office/powerpoint/2010/main" val="1073134448"/>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46</a:t>
            </a:fld>
            <a:endParaRPr lang="en-AU" dirty="0"/>
          </a:p>
        </p:txBody>
      </p:sp>
      <p:pic>
        <p:nvPicPr>
          <p:cNvPr id="5" name="Picture 4" descr="Screen Shot 2017-05-15 at 6.37.0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 y="176540"/>
            <a:ext cx="8740588" cy="6681459"/>
          </a:xfrm>
          <a:prstGeom prst="rect">
            <a:avLst/>
          </a:prstGeom>
        </p:spPr>
      </p:pic>
    </p:spTree>
    <p:extLst>
      <p:ext uri="{BB962C8B-B14F-4D97-AF65-F5344CB8AC3E}">
        <p14:creationId xmlns:p14="http://schemas.microsoft.com/office/powerpoint/2010/main" val="1372743327"/>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47</a:t>
            </a:fld>
            <a:endParaRPr lang="en-AU" dirty="0"/>
          </a:p>
        </p:txBody>
      </p:sp>
      <p:pic>
        <p:nvPicPr>
          <p:cNvPr id="5" name="Picture 4" descr="Logic-Model-Exampl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5891"/>
            <a:ext cx="9144000" cy="5440768"/>
          </a:xfrm>
          <a:prstGeom prst="rect">
            <a:avLst/>
          </a:prstGeom>
        </p:spPr>
      </p:pic>
      <p:sp>
        <p:nvSpPr>
          <p:cNvPr id="3" name="Title 2"/>
          <p:cNvSpPr>
            <a:spLocks noGrp="1"/>
          </p:cNvSpPr>
          <p:nvPr>
            <p:ph type="title"/>
          </p:nvPr>
        </p:nvSpPr>
        <p:spPr/>
        <p:txBody>
          <a:bodyPr/>
          <a:lstStyle/>
          <a:p>
            <a:endParaRPr lang="en-US" dirty="0"/>
          </a:p>
        </p:txBody>
      </p:sp>
      <p:pic>
        <p:nvPicPr>
          <p:cNvPr id="6" name="Picture 5"/>
          <p:cNvPicPr>
            <a:picLocks noChangeAspect="1"/>
          </p:cNvPicPr>
          <p:nvPr/>
        </p:nvPicPr>
        <p:blipFill>
          <a:blip r:embed="rId3"/>
          <a:stretch>
            <a:fillRect/>
          </a:stretch>
        </p:blipFill>
        <p:spPr>
          <a:xfrm>
            <a:off x="271258" y="5219700"/>
            <a:ext cx="2103641" cy="838200"/>
          </a:xfrm>
          <a:prstGeom prst="rect">
            <a:avLst/>
          </a:prstGeom>
        </p:spPr>
      </p:pic>
    </p:spTree>
    <p:extLst>
      <p:ext uri="{BB962C8B-B14F-4D97-AF65-F5344CB8AC3E}">
        <p14:creationId xmlns:p14="http://schemas.microsoft.com/office/powerpoint/2010/main" val="27121327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Logic </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48</a:t>
            </a:fld>
            <a:endParaRPr lang="en-AU" dirty="0"/>
          </a:p>
        </p:txBody>
      </p:sp>
      <p:pic>
        <p:nvPicPr>
          <p:cNvPr id="5" name="Picture 4" descr="Logic-Model-Exampl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3516"/>
            <a:ext cx="9144000" cy="5440768"/>
          </a:xfrm>
          <a:prstGeom prst="rect">
            <a:avLst/>
          </a:prstGeom>
        </p:spPr>
      </p:pic>
      <p:sp>
        <p:nvSpPr>
          <p:cNvPr id="6" name="Donut 5"/>
          <p:cNvSpPr/>
          <p:nvPr/>
        </p:nvSpPr>
        <p:spPr bwMode="auto">
          <a:xfrm>
            <a:off x="1244600" y="34798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7" name="Donut 6"/>
          <p:cNvSpPr/>
          <p:nvPr/>
        </p:nvSpPr>
        <p:spPr bwMode="auto">
          <a:xfrm>
            <a:off x="1244600" y="28575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8" name="Donut 7"/>
          <p:cNvSpPr/>
          <p:nvPr/>
        </p:nvSpPr>
        <p:spPr bwMode="auto">
          <a:xfrm>
            <a:off x="1244600" y="22352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9" name="Donut 8"/>
          <p:cNvSpPr/>
          <p:nvPr/>
        </p:nvSpPr>
        <p:spPr bwMode="auto">
          <a:xfrm>
            <a:off x="1244600" y="15621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0" name="Donut 9"/>
          <p:cNvSpPr/>
          <p:nvPr/>
        </p:nvSpPr>
        <p:spPr bwMode="auto">
          <a:xfrm>
            <a:off x="1244600" y="8890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1" name="Donut 10"/>
          <p:cNvSpPr/>
          <p:nvPr/>
        </p:nvSpPr>
        <p:spPr bwMode="auto">
          <a:xfrm>
            <a:off x="3122084" y="41529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2" name="Donut 11"/>
          <p:cNvSpPr/>
          <p:nvPr/>
        </p:nvSpPr>
        <p:spPr bwMode="auto">
          <a:xfrm>
            <a:off x="5069417" y="41529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3" name="Donut 12"/>
          <p:cNvSpPr/>
          <p:nvPr/>
        </p:nvSpPr>
        <p:spPr bwMode="auto">
          <a:xfrm>
            <a:off x="6807200" y="952500"/>
            <a:ext cx="857251" cy="39116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4" name="Donut 13"/>
          <p:cNvSpPr/>
          <p:nvPr/>
        </p:nvSpPr>
        <p:spPr bwMode="auto">
          <a:xfrm>
            <a:off x="3122084" y="1724032"/>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5" name="Donut 14"/>
          <p:cNvSpPr/>
          <p:nvPr/>
        </p:nvSpPr>
        <p:spPr bwMode="auto">
          <a:xfrm>
            <a:off x="4950884" y="1643593"/>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6" name="Donut 15"/>
          <p:cNvSpPr/>
          <p:nvPr/>
        </p:nvSpPr>
        <p:spPr bwMode="auto">
          <a:xfrm>
            <a:off x="4950884" y="884238"/>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7" name="Donut 16"/>
          <p:cNvSpPr/>
          <p:nvPr/>
        </p:nvSpPr>
        <p:spPr bwMode="auto">
          <a:xfrm>
            <a:off x="3122084" y="884238"/>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8" name="Donut 17"/>
          <p:cNvSpPr/>
          <p:nvPr/>
        </p:nvSpPr>
        <p:spPr bwMode="auto">
          <a:xfrm>
            <a:off x="1244600" y="41529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9" name="Donut 18"/>
          <p:cNvSpPr/>
          <p:nvPr/>
        </p:nvSpPr>
        <p:spPr bwMode="auto">
          <a:xfrm>
            <a:off x="3122084" y="2943226"/>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0" name="Donut 19"/>
          <p:cNvSpPr/>
          <p:nvPr/>
        </p:nvSpPr>
        <p:spPr bwMode="auto">
          <a:xfrm>
            <a:off x="3111502" y="3569759"/>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1" name="Donut 20"/>
          <p:cNvSpPr/>
          <p:nvPr/>
        </p:nvSpPr>
        <p:spPr bwMode="auto">
          <a:xfrm>
            <a:off x="5018619" y="34798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5" name="Donut 24"/>
          <p:cNvSpPr/>
          <p:nvPr/>
        </p:nvSpPr>
        <p:spPr bwMode="auto">
          <a:xfrm>
            <a:off x="5012268" y="2397132"/>
            <a:ext cx="698500" cy="1082668"/>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7" name="Donut 26"/>
          <p:cNvSpPr/>
          <p:nvPr/>
        </p:nvSpPr>
        <p:spPr bwMode="auto">
          <a:xfrm>
            <a:off x="3122084" y="2316693"/>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pic>
        <p:nvPicPr>
          <p:cNvPr id="23" name="Picture 22"/>
          <p:cNvPicPr>
            <a:picLocks noChangeAspect="1"/>
          </p:cNvPicPr>
          <p:nvPr/>
        </p:nvPicPr>
        <p:blipFill>
          <a:blip r:embed="rId4"/>
          <a:stretch>
            <a:fillRect/>
          </a:stretch>
        </p:blipFill>
        <p:spPr>
          <a:xfrm>
            <a:off x="271258" y="5219700"/>
            <a:ext cx="2103641" cy="838200"/>
          </a:xfrm>
          <a:prstGeom prst="rect">
            <a:avLst/>
          </a:prstGeom>
        </p:spPr>
      </p:pic>
    </p:spTree>
    <p:extLst>
      <p:ext uri="{BB962C8B-B14F-4D97-AF65-F5344CB8AC3E}">
        <p14:creationId xmlns:p14="http://schemas.microsoft.com/office/powerpoint/2010/main" val="11973145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up)">
                                      <p:cBhvr>
                                        <p:cTn id="8" dur="500"/>
                                        <p:tgtEl>
                                          <p:spTgt spid="10"/>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ppt_y</p:attrName>
                                        </p:attrNameLst>
                                      </p:cBhvr>
                                      <p:tavLst>
                                        <p:tav tm="0">
                                          <p:val>
                                            <p:strVal val="#ppt_y+#ppt_h*1.125000"/>
                                          </p:val>
                                        </p:tav>
                                        <p:tav tm="100000">
                                          <p:val>
                                            <p:strVal val="#ppt_y"/>
                                          </p:val>
                                        </p:tav>
                                      </p:tavLst>
                                    </p:anim>
                                    <p:animEffect transition="in" filter="wipe(up)">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ppt_y</p:attrName>
                                        </p:attrNameLst>
                                      </p:cBhvr>
                                      <p:tavLst>
                                        <p:tav tm="0">
                                          <p:val>
                                            <p:strVal val="#ppt_y+#ppt_h*1.125000"/>
                                          </p:val>
                                        </p:tav>
                                        <p:tav tm="100000">
                                          <p:val>
                                            <p:strVal val="#ppt_y"/>
                                          </p:val>
                                        </p:tav>
                                      </p:tavLst>
                                    </p:anim>
                                    <p:animEffect transition="in" filter="wipe(up)">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ppt_y</p:attrName>
                                        </p:attrNameLst>
                                      </p:cBhvr>
                                      <p:tavLst>
                                        <p:tav tm="0">
                                          <p:val>
                                            <p:strVal val="#ppt_y+#ppt_h*1.125000"/>
                                          </p:val>
                                        </p:tav>
                                        <p:tav tm="100000">
                                          <p:val>
                                            <p:strVal val="#ppt_y"/>
                                          </p:val>
                                        </p:tav>
                                      </p:tavLst>
                                    </p:anim>
                                    <p:animEffect transition="in" filter="wipe(up)">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p:tgtEl>
                                          <p:spTgt spid="6"/>
                                        </p:tgtEl>
                                        <p:attrNameLst>
                                          <p:attrName>ppt_y</p:attrName>
                                        </p:attrNameLst>
                                      </p:cBhvr>
                                      <p:tavLst>
                                        <p:tav tm="0">
                                          <p:val>
                                            <p:strVal val="#ppt_y+#ppt_h*1.125000"/>
                                          </p:val>
                                        </p:tav>
                                        <p:tav tm="100000">
                                          <p:val>
                                            <p:strVal val="#ppt_y"/>
                                          </p:val>
                                        </p:tav>
                                      </p:tavLst>
                                    </p:anim>
                                    <p:animEffect transition="in" filter="wipe(up)">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ppt_y</p:attrName>
                                        </p:attrNameLst>
                                      </p:cBhvr>
                                      <p:tavLst>
                                        <p:tav tm="0">
                                          <p:val>
                                            <p:strVal val="#ppt_y+#ppt_h*1.125000"/>
                                          </p:val>
                                        </p:tav>
                                        <p:tav tm="100000">
                                          <p:val>
                                            <p:strVal val="#ppt_y"/>
                                          </p:val>
                                        </p:tav>
                                      </p:tavLst>
                                    </p:anim>
                                    <p:animEffect transition="in" filter="wipe(up)">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p:tgtEl>
                                          <p:spTgt spid="11"/>
                                        </p:tgtEl>
                                        <p:attrNameLst>
                                          <p:attrName>ppt_y</p:attrName>
                                        </p:attrNameLst>
                                      </p:cBhvr>
                                      <p:tavLst>
                                        <p:tav tm="0">
                                          <p:val>
                                            <p:strVal val="#ppt_y+#ppt_h*1.125000"/>
                                          </p:val>
                                        </p:tav>
                                        <p:tav tm="100000">
                                          <p:val>
                                            <p:strVal val="#ppt_y"/>
                                          </p:val>
                                        </p:tav>
                                      </p:tavLst>
                                    </p:anim>
                                    <p:animEffect transition="in" filter="wipe(up)">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p:tgtEl>
                                          <p:spTgt spid="12"/>
                                        </p:tgtEl>
                                        <p:attrNameLst>
                                          <p:attrName>ppt_y</p:attrName>
                                        </p:attrNameLst>
                                      </p:cBhvr>
                                      <p:tavLst>
                                        <p:tav tm="0">
                                          <p:val>
                                            <p:strVal val="#ppt_y+#ppt_h*1.125000"/>
                                          </p:val>
                                        </p:tav>
                                        <p:tav tm="100000">
                                          <p:val>
                                            <p:strVal val="#ppt_y"/>
                                          </p:val>
                                        </p:tav>
                                      </p:tavLst>
                                    </p:anim>
                                    <p:animEffect transition="in" filter="wipe(up)">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p:tgtEl>
                                          <p:spTgt spid="17"/>
                                        </p:tgtEl>
                                        <p:attrNameLst>
                                          <p:attrName>ppt_y</p:attrName>
                                        </p:attrNameLst>
                                      </p:cBhvr>
                                      <p:tavLst>
                                        <p:tav tm="0">
                                          <p:val>
                                            <p:strVal val="#ppt_y+#ppt_h*1.125000"/>
                                          </p:val>
                                        </p:tav>
                                        <p:tav tm="100000">
                                          <p:val>
                                            <p:strVal val="#ppt_y"/>
                                          </p:val>
                                        </p:tav>
                                      </p:tavLst>
                                    </p:anim>
                                    <p:animEffect transition="in" filter="wipe(up)">
                                      <p:cBhvr>
                                        <p:cTn id="56" dur="500"/>
                                        <p:tgtEl>
                                          <p:spTgt spid="17"/>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p:tgtEl>
                                          <p:spTgt spid="14"/>
                                        </p:tgtEl>
                                        <p:attrNameLst>
                                          <p:attrName>ppt_y</p:attrName>
                                        </p:attrNameLst>
                                      </p:cBhvr>
                                      <p:tavLst>
                                        <p:tav tm="0">
                                          <p:val>
                                            <p:strVal val="#ppt_y+#ppt_h*1.125000"/>
                                          </p:val>
                                        </p:tav>
                                        <p:tav tm="100000">
                                          <p:val>
                                            <p:strVal val="#ppt_y"/>
                                          </p:val>
                                        </p:tav>
                                      </p:tavLst>
                                    </p:anim>
                                    <p:animEffect transition="in" filter="wipe(up)">
                                      <p:cBhvr>
                                        <p:cTn id="60" dur="500"/>
                                        <p:tgtEl>
                                          <p:spTgt spid="14"/>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p:tgtEl>
                                          <p:spTgt spid="27"/>
                                        </p:tgtEl>
                                        <p:attrNameLst>
                                          <p:attrName>ppt_y</p:attrName>
                                        </p:attrNameLst>
                                      </p:cBhvr>
                                      <p:tavLst>
                                        <p:tav tm="0">
                                          <p:val>
                                            <p:strVal val="#ppt_y+#ppt_h*1.125000"/>
                                          </p:val>
                                        </p:tav>
                                        <p:tav tm="100000">
                                          <p:val>
                                            <p:strVal val="#ppt_y"/>
                                          </p:val>
                                        </p:tav>
                                      </p:tavLst>
                                    </p:anim>
                                    <p:animEffect transition="in" filter="wipe(up)">
                                      <p:cBhvr>
                                        <p:cTn id="64" dur="500"/>
                                        <p:tgtEl>
                                          <p:spTgt spid="27"/>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p:tgtEl>
                                          <p:spTgt spid="20"/>
                                        </p:tgtEl>
                                        <p:attrNameLst>
                                          <p:attrName>ppt_y</p:attrName>
                                        </p:attrNameLst>
                                      </p:cBhvr>
                                      <p:tavLst>
                                        <p:tav tm="0">
                                          <p:val>
                                            <p:strVal val="#ppt_y+#ppt_h*1.125000"/>
                                          </p:val>
                                        </p:tav>
                                        <p:tav tm="100000">
                                          <p:val>
                                            <p:strVal val="#ppt_y"/>
                                          </p:val>
                                        </p:tav>
                                      </p:tavLst>
                                    </p:anim>
                                    <p:animEffect transition="in" filter="wipe(up)">
                                      <p:cBhvr>
                                        <p:cTn id="68" dur="500"/>
                                        <p:tgtEl>
                                          <p:spTgt spid="20"/>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additive="base">
                                        <p:cTn id="71" dur="500"/>
                                        <p:tgtEl>
                                          <p:spTgt spid="19"/>
                                        </p:tgtEl>
                                        <p:attrNameLst>
                                          <p:attrName>ppt_y</p:attrName>
                                        </p:attrNameLst>
                                      </p:cBhvr>
                                      <p:tavLst>
                                        <p:tav tm="0">
                                          <p:val>
                                            <p:strVal val="#ppt_y+#ppt_h*1.125000"/>
                                          </p:val>
                                        </p:tav>
                                        <p:tav tm="100000">
                                          <p:val>
                                            <p:strVal val="#ppt_y"/>
                                          </p:val>
                                        </p:tav>
                                      </p:tavLst>
                                    </p:anim>
                                    <p:animEffect transition="in" filter="wipe(up)">
                                      <p:cBhvr>
                                        <p:cTn id="72" dur="500"/>
                                        <p:tgtEl>
                                          <p:spTgt spid="19"/>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additive="base">
                                        <p:cTn id="75" dur="500"/>
                                        <p:tgtEl>
                                          <p:spTgt spid="16"/>
                                        </p:tgtEl>
                                        <p:attrNameLst>
                                          <p:attrName>ppt_y</p:attrName>
                                        </p:attrNameLst>
                                      </p:cBhvr>
                                      <p:tavLst>
                                        <p:tav tm="0">
                                          <p:val>
                                            <p:strVal val="#ppt_y+#ppt_h*1.125000"/>
                                          </p:val>
                                        </p:tav>
                                        <p:tav tm="100000">
                                          <p:val>
                                            <p:strVal val="#ppt_y"/>
                                          </p:val>
                                        </p:tav>
                                      </p:tavLst>
                                    </p:anim>
                                    <p:animEffect transition="in" filter="wipe(up)">
                                      <p:cBhvr>
                                        <p:cTn id="76" dur="500"/>
                                        <p:tgtEl>
                                          <p:spTgt spid="16"/>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500"/>
                                        <p:tgtEl>
                                          <p:spTgt spid="15"/>
                                        </p:tgtEl>
                                        <p:attrNameLst>
                                          <p:attrName>ppt_y</p:attrName>
                                        </p:attrNameLst>
                                      </p:cBhvr>
                                      <p:tavLst>
                                        <p:tav tm="0">
                                          <p:val>
                                            <p:strVal val="#ppt_y+#ppt_h*1.125000"/>
                                          </p:val>
                                        </p:tav>
                                        <p:tav tm="100000">
                                          <p:val>
                                            <p:strVal val="#ppt_y"/>
                                          </p:val>
                                        </p:tav>
                                      </p:tavLst>
                                    </p:anim>
                                    <p:animEffect transition="in" filter="wipe(up)">
                                      <p:cBhvr>
                                        <p:cTn id="80" dur="500"/>
                                        <p:tgtEl>
                                          <p:spTgt spid="15"/>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p:tgtEl>
                                          <p:spTgt spid="21"/>
                                        </p:tgtEl>
                                        <p:attrNameLst>
                                          <p:attrName>ppt_y</p:attrName>
                                        </p:attrNameLst>
                                      </p:cBhvr>
                                      <p:tavLst>
                                        <p:tav tm="0">
                                          <p:val>
                                            <p:strVal val="#ppt_y+#ppt_h*1.125000"/>
                                          </p:val>
                                        </p:tav>
                                        <p:tav tm="100000">
                                          <p:val>
                                            <p:strVal val="#ppt_y"/>
                                          </p:val>
                                        </p:tav>
                                      </p:tavLst>
                                    </p:anim>
                                    <p:animEffect transition="in" filter="wipe(up)">
                                      <p:cBhvr>
                                        <p:cTn id="84" dur="500"/>
                                        <p:tgtEl>
                                          <p:spTgt spid="21"/>
                                        </p:tgtEl>
                                      </p:cBhvr>
                                    </p:animEffect>
                                  </p:childTnLst>
                                </p:cTn>
                              </p:par>
                            </p:childTnLst>
                          </p:cTn>
                        </p:par>
                      </p:childTnLst>
                    </p:cTn>
                  </p:par>
                  <p:par>
                    <p:cTn id="85" fill="hold">
                      <p:stCondLst>
                        <p:cond delay="indefinite"/>
                      </p:stCondLst>
                      <p:childTnLst>
                        <p:par>
                          <p:cTn id="86" fill="hold">
                            <p:stCondLst>
                              <p:cond delay="0"/>
                            </p:stCondLst>
                            <p:childTnLst>
                              <p:par>
                                <p:cTn id="87" presetID="12" presetClass="entr" presetSubtype="4" fill="hold" grpId="0" nodeType="clickEffect">
                                  <p:stCondLst>
                                    <p:cond delay="0"/>
                                  </p:stCondLst>
                                  <p:childTnLst>
                                    <p:set>
                                      <p:cBhvr>
                                        <p:cTn id="88" dur="1" fill="hold">
                                          <p:stCondLst>
                                            <p:cond delay="0"/>
                                          </p:stCondLst>
                                        </p:cTn>
                                        <p:tgtEl>
                                          <p:spTgt spid="25"/>
                                        </p:tgtEl>
                                        <p:attrNameLst>
                                          <p:attrName>style.visibility</p:attrName>
                                        </p:attrNameLst>
                                      </p:cBhvr>
                                      <p:to>
                                        <p:strVal val="visible"/>
                                      </p:to>
                                    </p:set>
                                    <p:anim calcmode="lin" valueType="num">
                                      <p:cBhvr additive="base">
                                        <p:cTn id="89" dur="500"/>
                                        <p:tgtEl>
                                          <p:spTgt spid="25"/>
                                        </p:tgtEl>
                                        <p:attrNameLst>
                                          <p:attrName>ppt_y</p:attrName>
                                        </p:attrNameLst>
                                      </p:cBhvr>
                                      <p:tavLst>
                                        <p:tav tm="0">
                                          <p:val>
                                            <p:strVal val="#ppt_y+#ppt_h*1.125000"/>
                                          </p:val>
                                        </p:tav>
                                        <p:tav tm="100000">
                                          <p:val>
                                            <p:strVal val="#ppt_y"/>
                                          </p:val>
                                        </p:tav>
                                      </p:tavLst>
                                    </p:anim>
                                    <p:animEffect transition="in" filter="wipe(up)">
                                      <p:cBhvr>
                                        <p:cTn id="90" dur="500"/>
                                        <p:tgtEl>
                                          <p:spTgt spid="25"/>
                                        </p:tgtEl>
                                      </p:cBhvr>
                                    </p:animEffect>
                                  </p:childTnLst>
                                </p:cTn>
                              </p:par>
                            </p:childTnLst>
                          </p:cTn>
                        </p:par>
                      </p:childTnLst>
                    </p:cTn>
                  </p:par>
                  <p:par>
                    <p:cTn id="91" fill="hold">
                      <p:stCondLst>
                        <p:cond delay="indefinite"/>
                      </p:stCondLst>
                      <p:childTnLst>
                        <p:par>
                          <p:cTn id="92" fill="hold">
                            <p:stCondLst>
                              <p:cond delay="0"/>
                            </p:stCondLst>
                            <p:childTnLst>
                              <p:par>
                                <p:cTn id="93" presetID="12" presetClass="entr" presetSubtype="4" fill="hold" grpId="0" nodeType="clickEffect">
                                  <p:stCondLst>
                                    <p:cond delay="0"/>
                                  </p:stCondLst>
                                  <p:childTnLst>
                                    <p:set>
                                      <p:cBhvr>
                                        <p:cTn id="94" dur="1" fill="hold">
                                          <p:stCondLst>
                                            <p:cond delay="0"/>
                                          </p:stCondLst>
                                        </p:cTn>
                                        <p:tgtEl>
                                          <p:spTgt spid="13"/>
                                        </p:tgtEl>
                                        <p:attrNameLst>
                                          <p:attrName>style.visibility</p:attrName>
                                        </p:attrNameLst>
                                      </p:cBhvr>
                                      <p:to>
                                        <p:strVal val="visible"/>
                                      </p:to>
                                    </p:set>
                                    <p:anim calcmode="lin" valueType="num">
                                      <p:cBhvr additive="base">
                                        <p:cTn id="95" dur="500"/>
                                        <p:tgtEl>
                                          <p:spTgt spid="13"/>
                                        </p:tgtEl>
                                        <p:attrNameLst>
                                          <p:attrName>ppt_y</p:attrName>
                                        </p:attrNameLst>
                                      </p:cBhvr>
                                      <p:tavLst>
                                        <p:tav tm="0">
                                          <p:val>
                                            <p:strVal val="#ppt_y+#ppt_h*1.125000"/>
                                          </p:val>
                                        </p:tav>
                                        <p:tav tm="100000">
                                          <p:val>
                                            <p:strVal val="#ppt_y"/>
                                          </p:val>
                                        </p:tav>
                                      </p:tavLst>
                                    </p:anim>
                                    <p:animEffect transition="in" filter="wipe(up)">
                                      <p:cBhvr>
                                        <p:cTn id="9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5" grpId="0" animBg="1"/>
      <p:bldP spid="2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575300" y="1030291"/>
            <a:ext cx="3365500" cy="4113212"/>
          </a:xfrm>
        </p:spPr>
        <p:txBody>
          <a:bodyPr>
            <a:normAutofit fontScale="70000" lnSpcReduction="20000"/>
          </a:bodyPr>
          <a:lstStyle/>
          <a:p>
            <a:r>
              <a:rPr lang="en-US" dirty="0"/>
              <a:t>O</a:t>
            </a:r>
            <a:r>
              <a:rPr lang="en-US" dirty="0" smtClean="0"/>
              <a:t>ne </a:t>
            </a:r>
            <a:r>
              <a:rPr lang="en-US" dirty="0"/>
              <a:t>of the main conceptual holdovers from the  </a:t>
            </a:r>
            <a:r>
              <a:rPr lang="en-US" dirty="0" smtClean="0"/>
              <a:t>world </a:t>
            </a:r>
            <a:r>
              <a:rPr lang="en-US" dirty="0"/>
              <a:t>of evidence-based medicine has been the widespread, and often uncritical, embrace of so-called ‘</a:t>
            </a:r>
            <a:r>
              <a:rPr lang="en-US" dirty="0" smtClean="0"/>
              <a:t>hierarchies’ </a:t>
            </a:r>
            <a:r>
              <a:rPr lang="en-US" dirty="0"/>
              <a:t>of </a:t>
            </a:r>
            <a:r>
              <a:rPr lang="en-US" dirty="0" smtClean="0"/>
              <a:t>evidence</a:t>
            </a:r>
          </a:p>
          <a:p>
            <a:endParaRPr lang="en-US" dirty="0" smtClean="0"/>
          </a:p>
          <a:p>
            <a:endParaRPr lang="en-US" dirty="0" smtClean="0"/>
          </a:p>
          <a:p>
            <a:r>
              <a:rPr lang="en-US" dirty="0" smtClean="0"/>
              <a:t>Justin Parkhurst, </a:t>
            </a:r>
            <a:r>
              <a:rPr lang="en-US" dirty="0"/>
              <a:t>The Politics of Evidence: From evidence-based policy to the good governance of evidence </a:t>
            </a:r>
            <a:r>
              <a:rPr lang="en-US" dirty="0" smtClean="0"/>
              <a:t>2017</a:t>
            </a:r>
            <a:endParaRPr lang="en-US" dirty="0"/>
          </a:p>
          <a:p>
            <a:endParaRPr lang="en-US" dirty="0"/>
          </a:p>
        </p:txBody>
      </p:sp>
      <p:sp>
        <p:nvSpPr>
          <p:cNvPr id="2" name="Slide Number Placeholder 1"/>
          <p:cNvSpPr>
            <a:spLocks noGrp="1"/>
          </p:cNvSpPr>
          <p:nvPr>
            <p:ph type="sldNum" sz="quarter" idx="12"/>
          </p:nvPr>
        </p:nvSpPr>
        <p:spPr/>
        <p:txBody>
          <a:bodyPr/>
          <a:lstStyle/>
          <a:p>
            <a:pPr>
              <a:defRPr/>
            </a:pPr>
            <a:fld id="{EF808991-028D-6440-96F0-BFAADEE55D9F}" type="slidenum">
              <a:rPr lang="en-AU" smtClean="0"/>
              <a:pPr>
                <a:defRPr/>
              </a:pPr>
              <a:t>49</a:t>
            </a:fld>
            <a:endParaRPr lang="en-AU" dirty="0"/>
          </a:p>
        </p:txBody>
      </p:sp>
      <p:pic>
        <p:nvPicPr>
          <p:cNvPr id="5" name="Picture 4"/>
          <p:cNvPicPr>
            <a:picLocks noChangeAspect="1"/>
          </p:cNvPicPr>
          <p:nvPr/>
        </p:nvPicPr>
        <p:blipFill>
          <a:blip r:embed="rId3"/>
          <a:stretch>
            <a:fillRect/>
          </a:stretch>
        </p:blipFill>
        <p:spPr>
          <a:xfrm>
            <a:off x="190500" y="-88901"/>
            <a:ext cx="4889500" cy="7361543"/>
          </a:xfrm>
          <a:prstGeom prst="rect">
            <a:avLst/>
          </a:prstGeom>
        </p:spPr>
      </p:pic>
    </p:spTree>
    <p:extLst>
      <p:ext uri="{BB962C8B-B14F-4D97-AF65-F5344CB8AC3E}">
        <p14:creationId xmlns:p14="http://schemas.microsoft.com/office/powerpoint/2010/main" val="3749175314"/>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dirty="0" smtClean="0"/>
              <a:t>RCTs are one of many tools</a:t>
            </a:r>
            <a:endParaRPr lang="en-US" sz="4000" dirty="0"/>
          </a:p>
        </p:txBody>
      </p:sp>
      <p:sp>
        <p:nvSpPr>
          <p:cNvPr id="4" name="Content Placeholder 3"/>
          <p:cNvSpPr>
            <a:spLocks noGrp="1"/>
          </p:cNvSpPr>
          <p:nvPr>
            <p:ph idx="1"/>
          </p:nvPr>
        </p:nvSpPr>
        <p:spPr>
          <a:xfrm>
            <a:off x="685800" y="1793885"/>
            <a:ext cx="7772400" cy="4113212"/>
          </a:xfrm>
        </p:spPr>
        <p:txBody>
          <a:bodyPr>
            <a:normAutofit fontScale="92500"/>
          </a:bodyPr>
          <a:lstStyle/>
          <a:p>
            <a:pPr marL="457200" indent="-457200">
              <a:buFont typeface="Arial"/>
              <a:buChar char="•"/>
            </a:pPr>
            <a:r>
              <a:rPr lang="en-US" dirty="0"/>
              <a:t>Angus </a:t>
            </a:r>
            <a:r>
              <a:rPr lang="en-US" dirty="0" smtClean="0"/>
              <a:t>Deaton</a:t>
            </a:r>
          </a:p>
          <a:p>
            <a:pPr marL="457200" indent="-457200">
              <a:buFont typeface="Arial"/>
              <a:buChar char="•"/>
            </a:pPr>
            <a:r>
              <a:rPr lang="en-US" dirty="0" smtClean="0"/>
              <a:t>William Easterly</a:t>
            </a:r>
          </a:p>
          <a:p>
            <a:pPr marL="457200" indent="-457200">
              <a:buFont typeface="Arial"/>
              <a:buChar char="•"/>
            </a:pPr>
            <a:r>
              <a:rPr lang="en-US" dirty="0" smtClean="0"/>
              <a:t>Dani </a:t>
            </a:r>
            <a:r>
              <a:rPr lang="en-US" dirty="0" smtClean="0"/>
              <a:t>Rodrik</a:t>
            </a:r>
            <a:endParaRPr lang="en-US" dirty="0" smtClean="0"/>
          </a:p>
          <a:p>
            <a:pPr marL="457200" indent="-457200">
              <a:buFont typeface="Arial"/>
              <a:buChar char="•"/>
            </a:pPr>
            <a:r>
              <a:rPr lang="en-US" dirty="0" smtClean="0"/>
              <a:t>Sanjay Reddy</a:t>
            </a:r>
          </a:p>
          <a:p>
            <a:pPr marL="457200" indent="-457200">
              <a:buFont typeface="Arial"/>
              <a:buChar char="•"/>
            </a:pPr>
            <a:r>
              <a:rPr lang="en-US" dirty="0" smtClean="0"/>
              <a:t>“</a:t>
            </a:r>
            <a:r>
              <a:rPr lang="en-US" dirty="0"/>
              <a:t>Randomization is a metaphor and not a gold standard,” </a:t>
            </a:r>
            <a:r>
              <a:rPr lang="en-US" dirty="0" smtClean="0"/>
              <a:t>James Heckman</a:t>
            </a:r>
          </a:p>
          <a:p>
            <a:pPr marL="457200" indent="-457200">
              <a:buFont typeface="Arial"/>
              <a:buChar char="•"/>
            </a:pPr>
            <a:r>
              <a:rPr lang="en-US" dirty="0" smtClean="0"/>
              <a:t>And “</a:t>
            </a:r>
            <a:r>
              <a:rPr lang="en-US" dirty="0"/>
              <a:t>Student’s” collaborator, the experimental maltster and barley farmer, Edwin S. </a:t>
            </a:r>
            <a:r>
              <a:rPr lang="en-US" dirty="0" smtClean="0"/>
              <a:t>Beaven</a:t>
            </a:r>
            <a:r>
              <a:rPr lang="en-US" dirty="0" smtClean="0"/>
              <a:t>. </a:t>
            </a:r>
            <a:endParaRPr lang="en-US" dirty="0"/>
          </a:p>
        </p:txBody>
      </p:sp>
      <p:sp>
        <p:nvSpPr>
          <p:cNvPr id="2" name="Slide Number Placeholder 1"/>
          <p:cNvSpPr>
            <a:spLocks noGrp="1"/>
          </p:cNvSpPr>
          <p:nvPr>
            <p:ph type="sldNum" sz="quarter" idx="12"/>
          </p:nvPr>
        </p:nvSpPr>
        <p:spPr/>
        <p:txBody>
          <a:bodyPr/>
          <a:lstStyle/>
          <a:p>
            <a:pPr>
              <a:defRPr/>
            </a:pPr>
            <a:fld id="{EF808991-028D-6440-96F0-BFAADEE55D9F}" type="slidenum">
              <a:rPr lang="en-AU" smtClean="0"/>
              <a:pPr>
                <a:defRPr/>
              </a:pPr>
              <a:t>50</a:t>
            </a:fld>
            <a:endParaRPr lang="en-AU" dirty="0"/>
          </a:p>
        </p:txBody>
      </p:sp>
    </p:spTree>
    <p:extLst>
      <p:ext uri="{BB962C8B-B14F-4D97-AF65-F5344CB8AC3E}">
        <p14:creationId xmlns:p14="http://schemas.microsoft.com/office/powerpoint/2010/main" val="414095388"/>
      </p:ext>
    </p:extLst>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RCTs can be important but they’re thin</a:t>
            </a:r>
            <a:endParaRPr lang="en-US" sz="3600"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51</a:t>
            </a:fld>
            <a:endParaRPr lang="en-AU" dirty="0"/>
          </a:p>
        </p:txBody>
      </p:sp>
      <p:pic>
        <p:nvPicPr>
          <p:cNvPr id="7" name="Picture 6" descr="dichotomous_branching_b.jpg"/>
          <p:cNvPicPr>
            <a:picLocks noChangeAspect="1"/>
          </p:cNvPicPr>
          <p:nvPr/>
        </p:nvPicPr>
        <p:blipFill rotWithShape="1">
          <a:blip r:embed="rId2">
            <a:extLst>
              <a:ext uri="{28A0092B-C50C-407E-A947-70E740481C1C}">
                <a14:useLocalDpi xmlns:a14="http://schemas.microsoft.com/office/drawing/2010/main" val="0"/>
              </a:ext>
            </a:extLst>
          </a:blip>
          <a:srcRect b="12177"/>
          <a:stretch/>
        </p:blipFill>
        <p:spPr>
          <a:xfrm>
            <a:off x="2489200" y="2087425"/>
            <a:ext cx="3822700" cy="3754571"/>
          </a:xfrm>
          <a:prstGeom prst="rect">
            <a:avLst/>
          </a:prstGeom>
        </p:spPr>
      </p:pic>
      <p:pic>
        <p:nvPicPr>
          <p:cNvPr id="6" name="Picture 5" descr="what-are-capillaries_1.jpg"/>
          <p:cNvPicPr>
            <a:picLocks noChangeAspect="1"/>
          </p:cNvPicPr>
          <p:nvPr/>
        </p:nvPicPr>
        <p:blipFill>
          <a:blip r:embed="rId3">
            <a:alphaModFix amt="49000"/>
            <a:extLst>
              <a:ext uri="{28A0092B-C50C-407E-A947-70E740481C1C}">
                <a14:useLocalDpi xmlns:a14="http://schemas.microsoft.com/office/drawing/2010/main" val="0"/>
              </a:ext>
            </a:extLst>
          </a:blip>
          <a:stretch>
            <a:fillRect/>
          </a:stretch>
        </p:blipFill>
        <p:spPr>
          <a:xfrm>
            <a:off x="2489200" y="2087424"/>
            <a:ext cx="3822700" cy="3754571"/>
          </a:xfrm>
          <a:prstGeom prst="rect">
            <a:avLst/>
          </a:prstGeom>
        </p:spPr>
      </p:pic>
    </p:spTree>
    <p:extLst>
      <p:ext uri="{BB962C8B-B14F-4D97-AF65-F5344CB8AC3E}">
        <p14:creationId xmlns:p14="http://schemas.microsoft.com/office/powerpoint/2010/main" val="32576551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Hayek on scientism: 1942</a:t>
            </a:r>
            <a:endParaRPr lang="en-AU" dirty="0"/>
          </a:p>
        </p:txBody>
      </p:sp>
      <p:sp>
        <p:nvSpPr>
          <p:cNvPr id="3" name="Content Placeholder 2"/>
          <p:cNvSpPr>
            <a:spLocks noGrp="1"/>
          </p:cNvSpPr>
          <p:nvPr>
            <p:ph idx="1"/>
          </p:nvPr>
        </p:nvSpPr>
        <p:spPr/>
        <p:txBody>
          <a:bodyPr>
            <a:normAutofit lnSpcReduction="10000"/>
          </a:bodyPr>
          <a:lstStyle/>
          <a:p>
            <a:r>
              <a:rPr lang="en-AU" dirty="0" smtClean="0"/>
              <a:t>In </a:t>
            </a:r>
            <a:r>
              <a:rPr lang="en-AU" dirty="0"/>
              <a:t>the hundred and twenty years or </a:t>
            </a:r>
            <a:r>
              <a:rPr lang="en-AU" dirty="0" smtClean="0"/>
              <a:t>so </a:t>
            </a:r>
            <a:r>
              <a:rPr lang="en-AU" dirty="0"/>
              <a:t>during which this ambition to imitate Science in its methods rather than its spirit has now dominated social studies, it has contributed scarcely anything to our understanding of social </a:t>
            </a:r>
            <a:r>
              <a:rPr lang="en-AU" dirty="0" smtClean="0"/>
              <a:t>phenomena</a:t>
            </a:r>
            <a:r>
              <a:rPr lang="en-US" dirty="0" smtClean="0"/>
              <a:t>…</a:t>
            </a:r>
          </a:p>
          <a:p>
            <a:r>
              <a:rPr lang="en-US" dirty="0"/>
              <a:t>D</a:t>
            </a:r>
            <a:r>
              <a:rPr lang="en-AU" dirty="0" smtClean="0"/>
              <a:t>emands</a:t>
            </a:r>
            <a:r>
              <a:rPr lang="en-AU" dirty="0" smtClean="0"/>
              <a:t> </a:t>
            </a:r>
            <a:r>
              <a:rPr lang="en-AU" dirty="0"/>
              <a:t>for further attempts in this direction are still presented to us as the latest revolutionary innovations which, if adopted, will secure rapid undreamed of progress</a:t>
            </a:r>
            <a:r>
              <a:rPr lang="en-AU" dirty="0" smtClean="0"/>
              <a:t>.</a:t>
            </a:r>
            <a:endParaRPr lang="en-AU"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52</a:t>
            </a:fld>
            <a:endParaRPr lang="en-AU" dirty="0"/>
          </a:p>
        </p:txBody>
      </p:sp>
    </p:spTree>
    <p:extLst>
      <p:ext uri="{BB962C8B-B14F-4D97-AF65-F5344CB8AC3E}">
        <p14:creationId xmlns:p14="http://schemas.microsoft.com/office/powerpoint/2010/main" val="1893132644"/>
      </p:ext>
    </p:extLst>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Logic </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53</a:t>
            </a:fld>
            <a:endParaRPr lang="en-AU" dirty="0"/>
          </a:p>
        </p:txBody>
      </p:sp>
      <p:pic>
        <p:nvPicPr>
          <p:cNvPr id="5" name="Picture 4" descr="Logic-Model-Exampl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3516"/>
            <a:ext cx="9144000" cy="5440768"/>
          </a:xfrm>
          <a:prstGeom prst="rect">
            <a:avLst/>
          </a:prstGeom>
        </p:spPr>
      </p:pic>
      <p:grpSp>
        <p:nvGrpSpPr>
          <p:cNvPr id="6" name="Group 5"/>
          <p:cNvGrpSpPr/>
          <p:nvPr/>
        </p:nvGrpSpPr>
        <p:grpSpPr>
          <a:xfrm>
            <a:off x="101600" y="389535"/>
            <a:ext cx="8839200" cy="5259381"/>
            <a:chOff x="101600" y="389535"/>
            <a:chExt cx="8839200" cy="5259381"/>
          </a:xfrm>
        </p:grpSpPr>
        <p:sp>
          <p:nvSpPr>
            <p:cNvPr id="7" name="Donut 6"/>
            <p:cNvSpPr/>
            <p:nvPr/>
          </p:nvSpPr>
          <p:spPr bwMode="auto">
            <a:xfrm>
              <a:off x="101600" y="389535"/>
              <a:ext cx="1689100" cy="5259381"/>
            </a:xfrm>
            <a:prstGeom prst="donut">
              <a:avLst>
                <a:gd name="adj" fmla="val 9183"/>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8" name="Donut 7"/>
            <p:cNvSpPr/>
            <p:nvPr/>
          </p:nvSpPr>
          <p:spPr bwMode="auto">
            <a:xfrm>
              <a:off x="7251700" y="1754194"/>
              <a:ext cx="1689100" cy="2398706"/>
            </a:xfrm>
            <a:prstGeom prst="donut">
              <a:avLst>
                <a:gd name="adj" fmla="val 9183"/>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9" name="Frame 8"/>
            <p:cNvSpPr/>
            <p:nvPr/>
          </p:nvSpPr>
          <p:spPr bwMode="auto">
            <a:xfrm>
              <a:off x="1752600" y="1549400"/>
              <a:ext cx="5575300" cy="2997200"/>
            </a:xfrm>
            <a:prstGeom prst="frame">
              <a:avLst>
                <a:gd name="adj1" fmla="val 5720"/>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sp>
          <p:nvSpPr>
            <p:cNvPr id="10" name="Content Placeholder 2"/>
            <p:cNvSpPr txBox="1">
              <a:spLocks/>
            </p:cNvSpPr>
            <p:nvPr/>
          </p:nvSpPr>
          <p:spPr bwMode="auto">
            <a:xfrm>
              <a:off x="1930400" y="1651001"/>
              <a:ext cx="5245100" cy="2705100"/>
            </a:xfrm>
            <a:prstGeom prst="rect">
              <a:avLst/>
            </a:prstGeom>
            <a:solidFill>
              <a:schemeClr val="accent3">
                <a:lumMod val="90000"/>
                <a:alpha val="34000"/>
              </a:schemeClr>
            </a:solidFill>
            <a:ln>
              <a:noFill/>
            </a:ln>
            <a:extLst>
              <a:ext uri="{FAA26D3D-D897-4be2-8F04-BA451C77F1D7}">
                <ma14:placeholderFlag xmlns:ma14="http://schemas.microsoft.com/office/mac/drawingml/2011/main" val="1"/>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normAutofit/>
              <a:scene3d>
                <a:camera prst="orthographicFront"/>
                <a:lightRig rig="threePt" dir="t"/>
              </a:scene3d>
              <a:sp3d>
                <a:bevelT w="44450"/>
              </a:sp3d>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algn="ctr"/>
              <a:r>
                <a:rPr lang="en-US" b="1" dirty="0" smtClean="0">
                  <a:solidFill>
                    <a:srgbClr val="FF0000"/>
                  </a:solidFill>
                  <a:effectLst>
                    <a:glow rad="101600">
                      <a:schemeClr val="accent3">
                        <a:lumMod val="25000"/>
                        <a:alpha val="75000"/>
                      </a:schemeClr>
                    </a:glow>
                    <a:reflection stA="50000" endPos="75000" dist="12700" dir="5400000" sy="-100000" algn="bl" rotWithShape="0"/>
                  </a:effectLst>
                </a:rPr>
                <a:t/>
              </a:r>
              <a:br>
                <a:rPr lang="en-US" b="1" dirty="0" smtClean="0">
                  <a:solidFill>
                    <a:srgbClr val="FF0000"/>
                  </a:solidFill>
                  <a:effectLst>
                    <a:glow rad="101600">
                      <a:schemeClr val="accent3">
                        <a:lumMod val="25000"/>
                        <a:alpha val="75000"/>
                      </a:schemeClr>
                    </a:glow>
                    <a:reflection stA="50000" endPos="75000" dist="12700" dir="5400000" sy="-100000" algn="bl" rotWithShape="0"/>
                  </a:effectLst>
                </a:rPr>
              </a:br>
              <a:r>
                <a:rPr lang="en-US" sz="4800" b="1" dirty="0" smtClean="0">
                  <a:solidFill>
                    <a:srgbClr val="FF0000"/>
                  </a:solidFill>
                  <a:effectLst>
                    <a:glow rad="101600">
                      <a:schemeClr val="accent3">
                        <a:lumMod val="25000"/>
                        <a:alpha val="75000"/>
                      </a:schemeClr>
                    </a:glow>
                    <a:reflection stA="50000" endPos="75000" dist="12700" dir="5400000" sy="-100000" algn="bl" rotWithShape="0"/>
                  </a:effectLst>
                </a:rPr>
                <a:t>Randomised</a:t>
              </a:r>
              <a:r>
                <a:rPr lang="en-US" sz="4800" b="1" dirty="0" smtClean="0">
                  <a:solidFill>
                    <a:srgbClr val="FF0000"/>
                  </a:solidFill>
                  <a:effectLst>
                    <a:glow rad="101600">
                      <a:schemeClr val="accent3">
                        <a:lumMod val="25000"/>
                        <a:alpha val="75000"/>
                      </a:schemeClr>
                    </a:glow>
                    <a:reflection stA="50000" endPos="75000" dist="12700" dir="5400000" sy="-100000" algn="bl" rotWithShape="0"/>
                  </a:effectLst>
                </a:rPr>
                <a:t> Controlled Trial</a:t>
              </a:r>
              <a:endParaRPr lang="en-US" sz="4800" b="1" dirty="0">
                <a:solidFill>
                  <a:srgbClr val="FF0000"/>
                </a:solidFill>
                <a:effectLst>
                  <a:glow rad="101600">
                    <a:schemeClr val="accent3">
                      <a:lumMod val="25000"/>
                      <a:alpha val="75000"/>
                    </a:schemeClr>
                  </a:glow>
                  <a:reflection stA="50000" endPos="75000" dist="12700" dir="5400000" sy="-100000" algn="bl" rotWithShape="0"/>
                </a:effectLst>
              </a:endParaRPr>
            </a:p>
          </p:txBody>
        </p:sp>
      </p:grpSp>
      <p:sp>
        <p:nvSpPr>
          <p:cNvPr id="11" name="Donut 10"/>
          <p:cNvSpPr/>
          <p:nvPr/>
        </p:nvSpPr>
        <p:spPr bwMode="auto">
          <a:xfrm>
            <a:off x="1244600" y="34798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2" name="Donut 11"/>
          <p:cNvSpPr/>
          <p:nvPr/>
        </p:nvSpPr>
        <p:spPr bwMode="auto">
          <a:xfrm>
            <a:off x="1244600" y="28575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3" name="Donut 12"/>
          <p:cNvSpPr/>
          <p:nvPr/>
        </p:nvSpPr>
        <p:spPr bwMode="auto">
          <a:xfrm>
            <a:off x="1244600" y="22352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4" name="Donut 13"/>
          <p:cNvSpPr/>
          <p:nvPr/>
        </p:nvSpPr>
        <p:spPr bwMode="auto">
          <a:xfrm>
            <a:off x="1244600" y="15621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5" name="Donut 14"/>
          <p:cNvSpPr/>
          <p:nvPr/>
        </p:nvSpPr>
        <p:spPr bwMode="auto">
          <a:xfrm>
            <a:off x="1244600" y="8890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6" name="Donut 15"/>
          <p:cNvSpPr/>
          <p:nvPr/>
        </p:nvSpPr>
        <p:spPr bwMode="auto">
          <a:xfrm>
            <a:off x="3122084" y="41529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7" name="Donut 16"/>
          <p:cNvSpPr/>
          <p:nvPr/>
        </p:nvSpPr>
        <p:spPr bwMode="auto">
          <a:xfrm>
            <a:off x="5069417" y="41529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8" name="Donut 17"/>
          <p:cNvSpPr/>
          <p:nvPr/>
        </p:nvSpPr>
        <p:spPr bwMode="auto">
          <a:xfrm>
            <a:off x="6807200" y="952500"/>
            <a:ext cx="857251" cy="39116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9" name="Donut 18"/>
          <p:cNvSpPr/>
          <p:nvPr/>
        </p:nvSpPr>
        <p:spPr bwMode="auto">
          <a:xfrm>
            <a:off x="3122084" y="1724032"/>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0" name="Donut 19"/>
          <p:cNvSpPr/>
          <p:nvPr/>
        </p:nvSpPr>
        <p:spPr bwMode="auto">
          <a:xfrm>
            <a:off x="4950884" y="1643593"/>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1" name="Donut 20"/>
          <p:cNvSpPr/>
          <p:nvPr/>
        </p:nvSpPr>
        <p:spPr bwMode="auto">
          <a:xfrm>
            <a:off x="4950884" y="884238"/>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2" name="Donut 21"/>
          <p:cNvSpPr/>
          <p:nvPr/>
        </p:nvSpPr>
        <p:spPr bwMode="auto">
          <a:xfrm>
            <a:off x="3122084" y="884238"/>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3" name="Donut 22"/>
          <p:cNvSpPr/>
          <p:nvPr/>
        </p:nvSpPr>
        <p:spPr bwMode="auto">
          <a:xfrm>
            <a:off x="1244600" y="41529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4" name="Donut 23"/>
          <p:cNvSpPr/>
          <p:nvPr/>
        </p:nvSpPr>
        <p:spPr bwMode="auto">
          <a:xfrm>
            <a:off x="3122084" y="2943226"/>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5" name="Donut 24"/>
          <p:cNvSpPr/>
          <p:nvPr/>
        </p:nvSpPr>
        <p:spPr bwMode="auto">
          <a:xfrm>
            <a:off x="3111502" y="3569759"/>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6" name="Donut 25"/>
          <p:cNvSpPr/>
          <p:nvPr/>
        </p:nvSpPr>
        <p:spPr bwMode="auto">
          <a:xfrm>
            <a:off x="5018619" y="3479800"/>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7" name="Donut 26"/>
          <p:cNvSpPr/>
          <p:nvPr/>
        </p:nvSpPr>
        <p:spPr bwMode="auto">
          <a:xfrm>
            <a:off x="5012268" y="2397132"/>
            <a:ext cx="698500" cy="1082668"/>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8" name="Donut 27"/>
          <p:cNvSpPr/>
          <p:nvPr/>
        </p:nvSpPr>
        <p:spPr bwMode="auto">
          <a:xfrm>
            <a:off x="3122084" y="2316693"/>
            <a:ext cx="698500" cy="673100"/>
          </a:xfrm>
          <a:prstGeom prst="donut">
            <a:avLst>
              <a:gd name="adj" fmla="val 11461"/>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1851669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ppt_y</p:attrName>
                                        </p:attrNameLst>
                                      </p:cBhvr>
                                      <p:tavLst>
                                        <p:tav tm="0">
                                          <p:val>
                                            <p:strVal val="#ppt_y+#ppt_h*1.125000"/>
                                          </p:val>
                                        </p:tav>
                                        <p:tav tm="100000">
                                          <p:val>
                                            <p:strVal val="#ppt_y"/>
                                          </p:val>
                                        </p:tav>
                                      </p:tavLst>
                                    </p:anim>
                                    <p:animEffect transition="in" filter="wipe(up)">
                                      <p:cBhvr>
                                        <p:cTn id="8" dur="500"/>
                                        <p:tgtEl>
                                          <p:spTgt spid="15"/>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ppt_y</p:attrName>
                                        </p:attrNameLst>
                                      </p:cBhvr>
                                      <p:tavLst>
                                        <p:tav tm="0">
                                          <p:val>
                                            <p:strVal val="#ppt_y+#ppt_h*1.125000"/>
                                          </p:val>
                                        </p:tav>
                                        <p:tav tm="100000">
                                          <p:val>
                                            <p:strVal val="#ppt_y"/>
                                          </p:val>
                                        </p:tav>
                                      </p:tavLst>
                                    </p:anim>
                                    <p:animEffect transition="in" filter="wipe(up)">
                                      <p:cBhvr>
                                        <p:cTn id="12" dur="500"/>
                                        <p:tgtEl>
                                          <p:spTgt spid="14"/>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p:tgtEl>
                                          <p:spTgt spid="13"/>
                                        </p:tgtEl>
                                        <p:attrNameLst>
                                          <p:attrName>ppt_y</p:attrName>
                                        </p:attrNameLst>
                                      </p:cBhvr>
                                      <p:tavLst>
                                        <p:tav tm="0">
                                          <p:val>
                                            <p:strVal val="#ppt_y+#ppt_h*1.125000"/>
                                          </p:val>
                                        </p:tav>
                                        <p:tav tm="100000">
                                          <p:val>
                                            <p:strVal val="#ppt_y"/>
                                          </p:val>
                                        </p:tav>
                                      </p:tavLst>
                                    </p:anim>
                                    <p:animEffect transition="in" filter="wipe(up)">
                                      <p:cBhvr>
                                        <p:cTn id="16" dur="500"/>
                                        <p:tgtEl>
                                          <p:spTgt spid="13"/>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ppt_y</p:attrName>
                                        </p:attrNameLst>
                                      </p:cBhvr>
                                      <p:tavLst>
                                        <p:tav tm="0">
                                          <p:val>
                                            <p:strVal val="#ppt_y+#ppt_h*1.125000"/>
                                          </p:val>
                                        </p:tav>
                                        <p:tav tm="100000">
                                          <p:val>
                                            <p:strVal val="#ppt_y"/>
                                          </p:val>
                                        </p:tav>
                                      </p:tavLst>
                                    </p:anim>
                                    <p:animEffect transition="in" filter="wipe(up)">
                                      <p:cBhvr>
                                        <p:cTn id="24" dur="500"/>
                                        <p:tgtEl>
                                          <p:spTgt spid="11"/>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p:tgtEl>
                                          <p:spTgt spid="23"/>
                                        </p:tgtEl>
                                        <p:attrNameLst>
                                          <p:attrName>ppt_y</p:attrName>
                                        </p:attrNameLst>
                                      </p:cBhvr>
                                      <p:tavLst>
                                        <p:tav tm="0">
                                          <p:val>
                                            <p:strVal val="#ppt_y+#ppt_h*1.125000"/>
                                          </p:val>
                                        </p:tav>
                                        <p:tav tm="100000">
                                          <p:val>
                                            <p:strVal val="#ppt_y"/>
                                          </p:val>
                                        </p:tav>
                                      </p:tavLst>
                                    </p:anim>
                                    <p:animEffect transition="in" filter="wipe(up)">
                                      <p:cBhvr>
                                        <p:cTn id="28" dur="500"/>
                                        <p:tgtEl>
                                          <p:spTgt spid="23"/>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p:tgtEl>
                                          <p:spTgt spid="16"/>
                                        </p:tgtEl>
                                        <p:attrNameLst>
                                          <p:attrName>ppt_y</p:attrName>
                                        </p:attrNameLst>
                                      </p:cBhvr>
                                      <p:tavLst>
                                        <p:tav tm="0">
                                          <p:val>
                                            <p:strVal val="#ppt_y+#ppt_h*1.125000"/>
                                          </p:val>
                                        </p:tav>
                                        <p:tav tm="100000">
                                          <p:val>
                                            <p:strVal val="#ppt_y"/>
                                          </p:val>
                                        </p:tav>
                                      </p:tavLst>
                                    </p:anim>
                                    <p:animEffect transition="in" filter="wipe(up)">
                                      <p:cBhvr>
                                        <p:cTn id="32" dur="500"/>
                                        <p:tgtEl>
                                          <p:spTgt spid="16"/>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p:tgtEl>
                                          <p:spTgt spid="17"/>
                                        </p:tgtEl>
                                        <p:attrNameLst>
                                          <p:attrName>ppt_y</p:attrName>
                                        </p:attrNameLst>
                                      </p:cBhvr>
                                      <p:tavLst>
                                        <p:tav tm="0">
                                          <p:val>
                                            <p:strVal val="#ppt_y+#ppt_h*1.125000"/>
                                          </p:val>
                                        </p:tav>
                                        <p:tav tm="100000">
                                          <p:val>
                                            <p:strVal val="#ppt_y"/>
                                          </p:val>
                                        </p:tav>
                                      </p:tavLst>
                                    </p:anim>
                                    <p:animEffect transition="in" filter="wipe(up)">
                                      <p:cBhvr>
                                        <p:cTn id="36" dur="500"/>
                                        <p:tgtEl>
                                          <p:spTgt spid="17"/>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p:tgtEl>
                                          <p:spTgt spid="22"/>
                                        </p:tgtEl>
                                        <p:attrNameLst>
                                          <p:attrName>ppt_y</p:attrName>
                                        </p:attrNameLst>
                                      </p:cBhvr>
                                      <p:tavLst>
                                        <p:tav tm="0">
                                          <p:val>
                                            <p:strVal val="#ppt_y+#ppt_h*1.125000"/>
                                          </p:val>
                                        </p:tav>
                                        <p:tav tm="100000">
                                          <p:val>
                                            <p:strVal val="#ppt_y"/>
                                          </p:val>
                                        </p:tav>
                                      </p:tavLst>
                                    </p:anim>
                                    <p:animEffect transition="in" filter="wipe(up)">
                                      <p:cBhvr>
                                        <p:cTn id="40" dur="500"/>
                                        <p:tgtEl>
                                          <p:spTgt spid="22"/>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p:tgtEl>
                                          <p:spTgt spid="19"/>
                                        </p:tgtEl>
                                        <p:attrNameLst>
                                          <p:attrName>ppt_y</p:attrName>
                                        </p:attrNameLst>
                                      </p:cBhvr>
                                      <p:tavLst>
                                        <p:tav tm="0">
                                          <p:val>
                                            <p:strVal val="#ppt_y+#ppt_h*1.125000"/>
                                          </p:val>
                                        </p:tav>
                                        <p:tav tm="100000">
                                          <p:val>
                                            <p:strVal val="#ppt_y"/>
                                          </p:val>
                                        </p:tav>
                                      </p:tavLst>
                                    </p:anim>
                                    <p:animEffect transition="in" filter="wipe(up)">
                                      <p:cBhvr>
                                        <p:cTn id="44" dur="500"/>
                                        <p:tgtEl>
                                          <p:spTgt spid="19"/>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p:tgtEl>
                                          <p:spTgt spid="28"/>
                                        </p:tgtEl>
                                        <p:attrNameLst>
                                          <p:attrName>ppt_y</p:attrName>
                                        </p:attrNameLst>
                                      </p:cBhvr>
                                      <p:tavLst>
                                        <p:tav tm="0">
                                          <p:val>
                                            <p:strVal val="#ppt_y+#ppt_h*1.125000"/>
                                          </p:val>
                                        </p:tav>
                                        <p:tav tm="100000">
                                          <p:val>
                                            <p:strVal val="#ppt_y"/>
                                          </p:val>
                                        </p:tav>
                                      </p:tavLst>
                                    </p:anim>
                                    <p:animEffect transition="in" filter="wipe(up)">
                                      <p:cBhvr>
                                        <p:cTn id="48" dur="500"/>
                                        <p:tgtEl>
                                          <p:spTgt spid="28"/>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p:tgtEl>
                                          <p:spTgt spid="25"/>
                                        </p:tgtEl>
                                        <p:attrNameLst>
                                          <p:attrName>ppt_y</p:attrName>
                                        </p:attrNameLst>
                                      </p:cBhvr>
                                      <p:tavLst>
                                        <p:tav tm="0">
                                          <p:val>
                                            <p:strVal val="#ppt_y+#ppt_h*1.125000"/>
                                          </p:val>
                                        </p:tav>
                                        <p:tav tm="100000">
                                          <p:val>
                                            <p:strVal val="#ppt_y"/>
                                          </p:val>
                                        </p:tav>
                                      </p:tavLst>
                                    </p:anim>
                                    <p:animEffect transition="in" filter="wipe(up)">
                                      <p:cBhvr>
                                        <p:cTn id="52" dur="500"/>
                                        <p:tgtEl>
                                          <p:spTgt spid="25"/>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p:tgtEl>
                                          <p:spTgt spid="24"/>
                                        </p:tgtEl>
                                        <p:attrNameLst>
                                          <p:attrName>ppt_y</p:attrName>
                                        </p:attrNameLst>
                                      </p:cBhvr>
                                      <p:tavLst>
                                        <p:tav tm="0">
                                          <p:val>
                                            <p:strVal val="#ppt_y+#ppt_h*1.125000"/>
                                          </p:val>
                                        </p:tav>
                                        <p:tav tm="100000">
                                          <p:val>
                                            <p:strVal val="#ppt_y"/>
                                          </p:val>
                                        </p:tav>
                                      </p:tavLst>
                                    </p:anim>
                                    <p:animEffect transition="in" filter="wipe(up)">
                                      <p:cBhvr>
                                        <p:cTn id="56" dur="500"/>
                                        <p:tgtEl>
                                          <p:spTgt spid="24"/>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p:tgtEl>
                                          <p:spTgt spid="21"/>
                                        </p:tgtEl>
                                        <p:attrNameLst>
                                          <p:attrName>ppt_y</p:attrName>
                                        </p:attrNameLst>
                                      </p:cBhvr>
                                      <p:tavLst>
                                        <p:tav tm="0">
                                          <p:val>
                                            <p:strVal val="#ppt_y+#ppt_h*1.125000"/>
                                          </p:val>
                                        </p:tav>
                                        <p:tav tm="100000">
                                          <p:val>
                                            <p:strVal val="#ppt_y"/>
                                          </p:val>
                                        </p:tav>
                                      </p:tavLst>
                                    </p:anim>
                                    <p:animEffect transition="in" filter="wipe(up)">
                                      <p:cBhvr>
                                        <p:cTn id="60" dur="500"/>
                                        <p:tgtEl>
                                          <p:spTgt spid="21"/>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p:tgtEl>
                                          <p:spTgt spid="20"/>
                                        </p:tgtEl>
                                        <p:attrNameLst>
                                          <p:attrName>ppt_y</p:attrName>
                                        </p:attrNameLst>
                                      </p:cBhvr>
                                      <p:tavLst>
                                        <p:tav tm="0">
                                          <p:val>
                                            <p:strVal val="#ppt_y+#ppt_h*1.125000"/>
                                          </p:val>
                                        </p:tav>
                                        <p:tav tm="100000">
                                          <p:val>
                                            <p:strVal val="#ppt_y"/>
                                          </p:val>
                                        </p:tav>
                                      </p:tavLst>
                                    </p:anim>
                                    <p:animEffect transition="in" filter="wipe(up)">
                                      <p:cBhvr>
                                        <p:cTn id="64" dur="500"/>
                                        <p:tgtEl>
                                          <p:spTgt spid="20"/>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500"/>
                                        <p:tgtEl>
                                          <p:spTgt spid="26"/>
                                        </p:tgtEl>
                                        <p:attrNameLst>
                                          <p:attrName>ppt_y</p:attrName>
                                        </p:attrNameLst>
                                      </p:cBhvr>
                                      <p:tavLst>
                                        <p:tav tm="0">
                                          <p:val>
                                            <p:strVal val="#ppt_y+#ppt_h*1.125000"/>
                                          </p:val>
                                        </p:tav>
                                        <p:tav tm="100000">
                                          <p:val>
                                            <p:strVal val="#ppt_y"/>
                                          </p:val>
                                        </p:tav>
                                      </p:tavLst>
                                    </p:anim>
                                    <p:animEffect transition="in" filter="wipe(up)">
                                      <p:cBhvr>
                                        <p:cTn id="68" dur="500"/>
                                        <p:tgtEl>
                                          <p:spTgt spid="26"/>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additive="base">
                                        <p:cTn id="71" dur="500"/>
                                        <p:tgtEl>
                                          <p:spTgt spid="27"/>
                                        </p:tgtEl>
                                        <p:attrNameLst>
                                          <p:attrName>ppt_y</p:attrName>
                                        </p:attrNameLst>
                                      </p:cBhvr>
                                      <p:tavLst>
                                        <p:tav tm="0">
                                          <p:val>
                                            <p:strVal val="#ppt_y+#ppt_h*1.125000"/>
                                          </p:val>
                                        </p:tav>
                                        <p:tav tm="100000">
                                          <p:val>
                                            <p:strVal val="#ppt_y"/>
                                          </p:val>
                                        </p:tav>
                                      </p:tavLst>
                                    </p:anim>
                                    <p:animEffect transition="in" filter="wipe(up)">
                                      <p:cBhvr>
                                        <p:cTn id="72" dur="500"/>
                                        <p:tgtEl>
                                          <p:spTgt spid="27"/>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p:tgtEl>
                                          <p:spTgt spid="18"/>
                                        </p:tgtEl>
                                        <p:attrNameLst>
                                          <p:attrName>ppt_y</p:attrName>
                                        </p:attrNameLst>
                                      </p:cBhvr>
                                      <p:tavLst>
                                        <p:tav tm="0">
                                          <p:val>
                                            <p:strVal val="#ppt_y+#ppt_h*1.125000"/>
                                          </p:val>
                                        </p:tav>
                                        <p:tav tm="100000">
                                          <p:val>
                                            <p:strVal val="#ppt_y"/>
                                          </p:val>
                                        </p:tav>
                                      </p:tavLst>
                                    </p:anim>
                                    <p:animEffect transition="in" filter="wipe(up)">
                                      <p:cBhvr>
                                        <p:cTn id="76" dur="500"/>
                                        <p:tgtEl>
                                          <p:spTgt spid="18"/>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xit" presetSubtype="1" fill="hold" grpId="1" nodeType="clickEffect">
                                  <p:stCondLst>
                                    <p:cond delay="0"/>
                                  </p:stCondLst>
                                  <p:childTnLst>
                                    <p:anim calcmode="lin" valueType="num">
                                      <p:cBhvr additive="base">
                                        <p:cTn id="80" dur="500"/>
                                        <p:tgtEl>
                                          <p:spTgt spid="11"/>
                                        </p:tgtEl>
                                        <p:attrNameLst>
                                          <p:attrName>ppt_x</p:attrName>
                                        </p:attrNameLst>
                                      </p:cBhvr>
                                      <p:tavLst>
                                        <p:tav tm="0">
                                          <p:val>
                                            <p:strVal val="ppt_x"/>
                                          </p:val>
                                        </p:tav>
                                        <p:tav tm="100000">
                                          <p:val>
                                            <p:strVal val="ppt_x"/>
                                          </p:val>
                                        </p:tav>
                                      </p:tavLst>
                                    </p:anim>
                                    <p:anim calcmode="lin" valueType="num">
                                      <p:cBhvr additive="base">
                                        <p:cTn id="81" dur="500"/>
                                        <p:tgtEl>
                                          <p:spTgt spid="11"/>
                                        </p:tgtEl>
                                        <p:attrNameLst>
                                          <p:attrName>ppt_y</p:attrName>
                                        </p:attrNameLst>
                                      </p:cBhvr>
                                      <p:tavLst>
                                        <p:tav tm="0">
                                          <p:val>
                                            <p:strVal val="ppt_y"/>
                                          </p:val>
                                        </p:tav>
                                        <p:tav tm="100000">
                                          <p:val>
                                            <p:strVal val="0-ppt_h/2"/>
                                          </p:val>
                                        </p:tav>
                                      </p:tavLst>
                                    </p:anim>
                                    <p:set>
                                      <p:cBhvr>
                                        <p:cTn id="82" dur="1" fill="hold">
                                          <p:stCondLst>
                                            <p:cond delay="499"/>
                                          </p:stCondLst>
                                        </p:cTn>
                                        <p:tgtEl>
                                          <p:spTgt spid="11"/>
                                        </p:tgtEl>
                                        <p:attrNameLst>
                                          <p:attrName>style.visibility</p:attrName>
                                        </p:attrNameLst>
                                      </p:cBhvr>
                                      <p:to>
                                        <p:strVal val="hidden"/>
                                      </p:to>
                                    </p:set>
                                  </p:childTnLst>
                                </p:cTn>
                              </p:par>
                              <p:par>
                                <p:cTn id="83" presetID="2" presetClass="exit" presetSubtype="1" fill="hold" grpId="1" nodeType="withEffect">
                                  <p:stCondLst>
                                    <p:cond delay="0"/>
                                  </p:stCondLst>
                                  <p:childTnLst>
                                    <p:anim calcmode="lin" valueType="num">
                                      <p:cBhvr additive="base">
                                        <p:cTn id="84" dur="500"/>
                                        <p:tgtEl>
                                          <p:spTgt spid="12"/>
                                        </p:tgtEl>
                                        <p:attrNameLst>
                                          <p:attrName>ppt_x</p:attrName>
                                        </p:attrNameLst>
                                      </p:cBhvr>
                                      <p:tavLst>
                                        <p:tav tm="0">
                                          <p:val>
                                            <p:strVal val="ppt_x"/>
                                          </p:val>
                                        </p:tav>
                                        <p:tav tm="100000">
                                          <p:val>
                                            <p:strVal val="ppt_x"/>
                                          </p:val>
                                        </p:tav>
                                      </p:tavLst>
                                    </p:anim>
                                    <p:anim calcmode="lin" valueType="num">
                                      <p:cBhvr additive="base">
                                        <p:cTn id="85" dur="500"/>
                                        <p:tgtEl>
                                          <p:spTgt spid="12"/>
                                        </p:tgtEl>
                                        <p:attrNameLst>
                                          <p:attrName>ppt_y</p:attrName>
                                        </p:attrNameLst>
                                      </p:cBhvr>
                                      <p:tavLst>
                                        <p:tav tm="0">
                                          <p:val>
                                            <p:strVal val="ppt_y"/>
                                          </p:val>
                                        </p:tav>
                                        <p:tav tm="100000">
                                          <p:val>
                                            <p:strVal val="0-ppt_h/2"/>
                                          </p:val>
                                        </p:tav>
                                      </p:tavLst>
                                    </p:anim>
                                    <p:set>
                                      <p:cBhvr>
                                        <p:cTn id="86" dur="1" fill="hold">
                                          <p:stCondLst>
                                            <p:cond delay="499"/>
                                          </p:stCondLst>
                                        </p:cTn>
                                        <p:tgtEl>
                                          <p:spTgt spid="12"/>
                                        </p:tgtEl>
                                        <p:attrNameLst>
                                          <p:attrName>style.visibility</p:attrName>
                                        </p:attrNameLst>
                                      </p:cBhvr>
                                      <p:to>
                                        <p:strVal val="hidden"/>
                                      </p:to>
                                    </p:set>
                                  </p:childTnLst>
                                </p:cTn>
                              </p:par>
                              <p:par>
                                <p:cTn id="87" presetID="2" presetClass="exit" presetSubtype="1" fill="hold" grpId="1" nodeType="withEffect">
                                  <p:stCondLst>
                                    <p:cond delay="0"/>
                                  </p:stCondLst>
                                  <p:childTnLst>
                                    <p:anim calcmode="lin" valueType="num">
                                      <p:cBhvr additive="base">
                                        <p:cTn id="88" dur="500"/>
                                        <p:tgtEl>
                                          <p:spTgt spid="13"/>
                                        </p:tgtEl>
                                        <p:attrNameLst>
                                          <p:attrName>ppt_x</p:attrName>
                                        </p:attrNameLst>
                                      </p:cBhvr>
                                      <p:tavLst>
                                        <p:tav tm="0">
                                          <p:val>
                                            <p:strVal val="ppt_x"/>
                                          </p:val>
                                        </p:tav>
                                        <p:tav tm="100000">
                                          <p:val>
                                            <p:strVal val="ppt_x"/>
                                          </p:val>
                                        </p:tav>
                                      </p:tavLst>
                                    </p:anim>
                                    <p:anim calcmode="lin" valueType="num">
                                      <p:cBhvr additive="base">
                                        <p:cTn id="89" dur="500"/>
                                        <p:tgtEl>
                                          <p:spTgt spid="13"/>
                                        </p:tgtEl>
                                        <p:attrNameLst>
                                          <p:attrName>ppt_y</p:attrName>
                                        </p:attrNameLst>
                                      </p:cBhvr>
                                      <p:tavLst>
                                        <p:tav tm="0">
                                          <p:val>
                                            <p:strVal val="ppt_y"/>
                                          </p:val>
                                        </p:tav>
                                        <p:tav tm="100000">
                                          <p:val>
                                            <p:strVal val="0-ppt_h/2"/>
                                          </p:val>
                                        </p:tav>
                                      </p:tavLst>
                                    </p:anim>
                                    <p:set>
                                      <p:cBhvr>
                                        <p:cTn id="90" dur="1" fill="hold">
                                          <p:stCondLst>
                                            <p:cond delay="499"/>
                                          </p:stCondLst>
                                        </p:cTn>
                                        <p:tgtEl>
                                          <p:spTgt spid="13"/>
                                        </p:tgtEl>
                                        <p:attrNameLst>
                                          <p:attrName>style.visibility</p:attrName>
                                        </p:attrNameLst>
                                      </p:cBhvr>
                                      <p:to>
                                        <p:strVal val="hidden"/>
                                      </p:to>
                                    </p:set>
                                  </p:childTnLst>
                                </p:cTn>
                              </p:par>
                              <p:par>
                                <p:cTn id="91" presetID="2" presetClass="exit" presetSubtype="1" fill="hold" grpId="1" nodeType="withEffect">
                                  <p:stCondLst>
                                    <p:cond delay="0"/>
                                  </p:stCondLst>
                                  <p:childTnLst>
                                    <p:anim calcmode="lin" valueType="num">
                                      <p:cBhvr additive="base">
                                        <p:cTn id="92" dur="500"/>
                                        <p:tgtEl>
                                          <p:spTgt spid="14"/>
                                        </p:tgtEl>
                                        <p:attrNameLst>
                                          <p:attrName>ppt_x</p:attrName>
                                        </p:attrNameLst>
                                      </p:cBhvr>
                                      <p:tavLst>
                                        <p:tav tm="0">
                                          <p:val>
                                            <p:strVal val="ppt_x"/>
                                          </p:val>
                                        </p:tav>
                                        <p:tav tm="100000">
                                          <p:val>
                                            <p:strVal val="ppt_x"/>
                                          </p:val>
                                        </p:tav>
                                      </p:tavLst>
                                    </p:anim>
                                    <p:anim calcmode="lin" valueType="num">
                                      <p:cBhvr additive="base">
                                        <p:cTn id="93" dur="500"/>
                                        <p:tgtEl>
                                          <p:spTgt spid="14"/>
                                        </p:tgtEl>
                                        <p:attrNameLst>
                                          <p:attrName>ppt_y</p:attrName>
                                        </p:attrNameLst>
                                      </p:cBhvr>
                                      <p:tavLst>
                                        <p:tav tm="0">
                                          <p:val>
                                            <p:strVal val="ppt_y"/>
                                          </p:val>
                                        </p:tav>
                                        <p:tav tm="100000">
                                          <p:val>
                                            <p:strVal val="0-ppt_h/2"/>
                                          </p:val>
                                        </p:tav>
                                      </p:tavLst>
                                    </p:anim>
                                    <p:set>
                                      <p:cBhvr>
                                        <p:cTn id="94" dur="1" fill="hold">
                                          <p:stCondLst>
                                            <p:cond delay="499"/>
                                          </p:stCondLst>
                                        </p:cTn>
                                        <p:tgtEl>
                                          <p:spTgt spid="14"/>
                                        </p:tgtEl>
                                        <p:attrNameLst>
                                          <p:attrName>style.visibility</p:attrName>
                                        </p:attrNameLst>
                                      </p:cBhvr>
                                      <p:to>
                                        <p:strVal val="hidden"/>
                                      </p:to>
                                    </p:set>
                                  </p:childTnLst>
                                </p:cTn>
                              </p:par>
                              <p:par>
                                <p:cTn id="95" presetID="2" presetClass="exit" presetSubtype="1" fill="hold" grpId="1" nodeType="withEffect">
                                  <p:stCondLst>
                                    <p:cond delay="0"/>
                                  </p:stCondLst>
                                  <p:childTnLst>
                                    <p:anim calcmode="lin" valueType="num">
                                      <p:cBhvr additive="base">
                                        <p:cTn id="96" dur="500"/>
                                        <p:tgtEl>
                                          <p:spTgt spid="15"/>
                                        </p:tgtEl>
                                        <p:attrNameLst>
                                          <p:attrName>ppt_x</p:attrName>
                                        </p:attrNameLst>
                                      </p:cBhvr>
                                      <p:tavLst>
                                        <p:tav tm="0">
                                          <p:val>
                                            <p:strVal val="ppt_x"/>
                                          </p:val>
                                        </p:tav>
                                        <p:tav tm="100000">
                                          <p:val>
                                            <p:strVal val="ppt_x"/>
                                          </p:val>
                                        </p:tav>
                                      </p:tavLst>
                                    </p:anim>
                                    <p:anim calcmode="lin" valueType="num">
                                      <p:cBhvr additive="base">
                                        <p:cTn id="97" dur="500"/>
                                        <p:tgtEl>
                                          <p:spTgt spid="15"/>
                                        </p:tgtEl>
                                        <p:attrNameLst>
                                          <p:attrName>ppt_y</p:attrName>
                                        </p:attrNameLst>
                                      </p:cBhvr>
                                      <p:tavLst>
                                        <p:tav tm="0">
                                          <p:val>
                                            <p:strVal val="ppt_y"/>
                                          </p:val>
                                        </p:tav>
                                        <p:tav tm="100000">
                                          <p:val>
                                            <p:strVal val="0-ppt_h/2"/>
                                          </p:val>
                                        </p:tav>
                                      </p:tavLst>
                                    </p:anim>
                                    <p:set>
                                      <p:cBhvr>
                                        <p:cTn id="98" dur="1" fill="hold">
                                          <p:stCondLst>
                                            <p:cond delay="499"/>
                                          </p:stCondLst>
                                        </p:cTn>
                                        <p:tgtEl>
                                          <p:spTgt spid="15"/>
                                        </p:tgtEl>
                                        <p:attrNameLst>
                                          <p:attrName>style.visibility</p:attrName>
                                        </p:attrNameLst>
                                      </p:cBhvr>
                                      <p:to>
                                        <p:strVal val="hidden"/>
                                      </p:to>
                                    </p:set>
                                  </p:childTnLst>
                                </p:cTn>
                              </p:par>
                              <p:par>
                                <p:cTn id="99" presetID="2" presetClass="exit" presetSubtype="1" fill="hold" grpId="1" nodeType="withEffect">
                                  <p:stCondLst>
                                    <p:cond delay="0"/>
                                  </p:stCondLst>
                                  <p:childTnLst>
                                    <p:anim calcmode="lin" valueType="num">
                                      <p:cBhvr additive="base">
                                        <p:cTn id="100" dur="500"/>
                                        <p:tgtEl>
                                          <p:spTgt spid="16"/>
                                        </p:tgtEl>
                                        <p:attrNameLst>
                                          <p:attrName>ppt_x</p:attrName>
                                        </p:attrNameLst>
                                      </p:cBhvr>
                                      <p:tavLst>
                                        <p:tav tm="0">
                                          <p:val>
                                            <p:strVal val="ppt_x"/>
                                          </p:val>
                                        </p:tav>
                                        <p:tav tm="100000">
                                          <p:val>
                                            <p:strVal val="ppt_x"/>
                                          </p:val>
                                        </p:tav>
                                      </p:tavLst>
                                    </p:anim>
                                    <p:anim calcmode="lin" valueType="num">
                                      <p:cBhvr additive="base">
                                        <p:cTn id="101" dur="500"/>
                                        <p:tgtEl>
                                          <p:spTgt spid="16"/>
                                        </p:tgtEl>
                                        <p:attrNameLst>
                                          <p:attrName>ppt_y</p:attrName>
                                        </p:attrNameLst>
                                      </p:cBhvr>
                                      <p:tavLst>
                                        <p:tav tm="0">
                                          <p:val>
                                            <p:strVal val="ppt_y"/>
                                          </p:val>
                                        </p:tav>
                                        <p:tav tm="100000">
                                          <p:val>
                                            <p:strVal val="0-ppt_h/2"/>
                                          </p:val>
                                        </p:tav>
                                      </p:tavLst>
                                    </p:anim>
                                    <p:set>
                                      <p:cBhvr>
                                        <p:cTn id="102" dur="1" fill="hold">
                                          <p:stCondLst>
                                            <p:cond delay="499"/>
                                          </p:stCondLst>
                                        </p:cTn>
                                        <p:tgtEl>
                                          <p:spTgt spid="16"/>
                                        </p:tgtEl>
                                        <p:attrNameLst>
                                          <p:attrName>style.visibility</p:attrName>
                                        </p:attrNameLst>
                                      </p:cBhvr>
                                      <p:to>
                                        <p:strVal val="hidden"/>
                                      </p:to>
                                    </p:set>
                                  </p:childTnLst>
                                </p:cTn>
                              </p:par>
                              <p:par>
                                <p:cTn id="103" presetID="2" presetClass="exit" presetSubtype="1" fill="hold" grpId="1" nodeType="withEffect">
                                  <p:stCondLst>
                                    <p:cond delay="0"/>
                                  </p:stCondLst>
                                  <p:childTnLst>
                                    <p:anim calcmode="lin" valueType="num">
                                      <p:cBhvr additive="base">
                                        <p:cTn id="104" dur="500"/>
                                        <p:tgtEl>
                                          <p:spTgt spid="17"/>
                                        </p:tgtEl>
                                        <p:attrNameLst>
                                          <p:attrName>ppt_x</p:attrName>
                                        </p:attrNameLst>
                                      </p:cBhvr>
                                      <p:tavLst>
                                        <p:tav tm="0">
                                          <p:val>
                                            <p:strVal val="ppt_x"/>
                                          </p:val>
                                        </p:tav>
                                        <p:tav tm="100000">
                                          <p:val>
                                            <p:strVal val="ppt_x"/>
                                          </p:val>
                                        </p:tav>
                                      </p:tavLst>
                                    </p:anim>
                                    <p:anim calcmode="lin" valueType="num">
                                      <p:cBhvr additive="base">
                                        <p:cTn id="105" dur="500"/>
                                        <p:tgtEl>
                                          <p:spTgt spid="17"/>
                                        </p:tgtEl>
                                        <p:attrNameLst>
                                          <p:attrName>ppt_y</p:attrName>
                                        </p:attrNameLst>
                                      </p:cBhvr>
                                      <p:tavLst>
                                        <p:tav tm="0">
                                          <p:val>
                                            <p:strVal val="ppt_y"/>
                                          </p:val>
                                        </p:tav>
                                        <p:tav tm="100000">
                                          <p:val>
                                            <p:strVal val="0-ppt_h/2"/>
                                          </p:val>
                                        </p:tav>
                                      </p:tavLst>
                                    </p:anim>
                                    <p:set>
                                      <p:cBhvr>
                                        <p:cTn id="106" dur="1" fill="hold">
                                          <p:stCondLst>
                                            <p:cond delay="499"/>
                                          </p:stCondLst>
                                        </p:cTn>
                                        <p:tgtEl>
                                          <p:spTgt spid="17"/>
                                        </p:tgtEl>
                                        <p:attrNameLst>
                                          <p:attrName>style.visibility</p:attrName>
                                        </p:attrNameLst>
                                      </p:cBhvr>
                                      <p:to>
                                        <p:strVal val="hidden"/>
                                      </p:to>
                                    </p:set>
                                  </p:childTnLst>
                                </p:cTn>
                              </p:par>
                              <p:par>
                                <p:cTn id="107" presetID="2" presetClass="exit" presetSubtype="1" fill="hold" grpId="1" nodeType="withEffect">
                                  <p:stCondLst>
                                    <p:cond delay="0"/>
                                  </p:stCondLst>
                                  <p:childTnLst>
                                    <p:anim calcmode="lin" valueType="num">
                                      <p:cBhvr additive="base">
                                        <p:cTn id="108" dur="500"/>
                                        <p:tgtEl>
                                          <p:spTgt spid="18"/>
                                        </p:tgtEl>
                                        <p:attrNameLst>
                                          <p:attrName>ppt_x</p:attrName>
                                        </p:attrNameLst>
                                      </p:cBhvr>
                                      <p:tavLst>
                                        <p:tav tm="0">
                                          <p:val>
                                            <p:strVal val="ppt_x"/>
                                          </p:val>
                                        </p:tav>
                                        <p:tav tm="100000">
                                          <p:val>
                                            <p:strVal val="ppt_x"/>
                                          </p:val>
                                        </p:tav>
                                      </p:tavLst>
                                    </p:anim>
                                    <p:anim calcmode="lin" valueType="num">
                                      <p:cBhvr additive="base">
                                        <p:cTn id="109" dur="500"/>
                                        <p:tgtEl>
                                          <p:spTgt spid="18"/>
                                        </p:tgtEl>
                                        <p:attrNameLst>
                                          <p:attrName>ppt_y</p:attrName>
                                        </p:attrNameLst>
                                      </p:cBhvr>
                                      <p:tavLst>
                                        <p:tav tm="0">
                                          <p:val>
                                            <p:strVal val="ppt_y"/>
                                          </p:val>
                                        </p:tav>
                                        <p:tav tm="100000">
                                          <p:val>
                                            <p:strVal val="0-ppt_h/2"/>
                                          </p:val>
                                        </p:tav>
                                      </p:tavLst>
                                    </p:anim>
                                    <p:set>
                                      <p:cBhvr>
                                        <p:cTn id="110" dur="1" fill="hold">
                                          <p:stCondLst>
                                            <p:cond delay="499"/>
                                          </p:stCondLst>
                                        </p:cTn>
                                        <p:tgtEl>
                                          <p:spTgt spid="18"/>
                                        </p:tgtEl>
                                        <p:attrNameLst>
                                          <p:attrName>style.visibility</p:attrName>
                                        </p:attrNameLst>
                                      </p:cBhvr>
                                      <p:to>
                                        <p:strVal val="hidden"/>
                                      </p:to>
                                    </p:set>
                                  </p:childTnLst>
                                </p:cTn>
                              </p:par>
                              <p:par>
                                <p:cTn id="111" presetID="2" presetClass="exit" presetSubtype="1" fill="hold" grpId="1" nodeType="withEffect">
                                  <p:stCondLst>
                                    <p:cond delay="0"/>
                                  </p:stCondLst>
                                  <p:childTnLst>
                                    <p:anim calcmode="lin" valueType="num">
                                      <p:cBhvr additive="base">
                                        <p:cTn id="112" dur="500"/>
                                        <p:tgtEl>
                                          <p:spTgt spid="19"/>
                                        </p:tgtEl>
                                        <p:attrNameLst>
                                          <p:attrName>ppt_x</p:attrName>
                                        </p:attrNameLst>
                                      </p:cBhvr>
                                      <p:tavLst>
                                        <p:tav tm="0">
                                          <p:val>
                                            <p:strVal val="ppt_x"/>
                                          </p:val>
                                        </p:tav>
                                        <p:tav tm="100000">
                                          <p:val>
                                            <p:strVal val="ppt_x"/>
                                          </p:val>
                                        </p:tav>
                                      </p:tavLst>
                                    </p:anim>
                                    <p:anim calcmode="lin" valueType="num">
                                      <p:cBhvr additive="base">
                                        <p:cTn id="113" dur="500"/>
                                        <p:tgtEl>
                                          <p:spTgt spid="19"/>
                                        </p:tgtEl>
                                        <p:attrNameLst>
                                          <p:attrName>ppt_y</p:attrName>
                                        </p:attrNameLst>
                                      </p:cBhvr>
                                      <p:tavLst>
                                        <p:tav tm="0">
                                          <p:val>
                                            <p:strVal val="ppt_y"/>
                                          </p:val>
                                        </p:tav>
                                        <p:tav tm="100000">
                                          <p:val>
                                            <p:strVal val="0-ppt_h/2"/>
                                          </p:val>
                                        </p:tav>
                                      </p:tavLst>
                                    </p:anim>
                                    <p:set>
                                      <p:cBhvr>
                                        <p:cTn id="114" dur="1" fill="hold">
                                          <p:stCondLst>
                                            <p:cond delay="499"/>
                                          </p:stCondLst>
                                        </p:cTn>
                                        <p:tgtEl>
                                          <p:spTgt spid="19"/>
                                        </p:tgtEl>
                                        <p:attrNameLst>
                                          <p:attrName>style.visibility</p:attrName>
                                        </p:attrNameLst>
                                      </p:cBhvr>
                                      <p:to>
                                        <p:strVal val="hidden"/>
                                      </p:to>
                                    </p:set>
                                  </p:childTnLst>
                                </p:cTn>
                              </p:par>
                              <p:par>
                                <p:cTn id="115" presetID="2" presetClass="exit" presetSubtype="1" fill="hold" grpId="1" nodeType="withEffect">
                                  <p:stCondLst>
                                    <p:cond delay="0"/>
                                  </p:stCondLst>
                                  <p:childTnLst>
                                    <p:anim calcmode="lin" valueType="num">
                                      <p:cBhvr additive="base">
                                        <p:cTn id="116" dur="500"/>
                                        <p:tgtEl>
                                          <p:spTgt spid="20"/>
                                        </p:tgtEl>
                                        <p:attrNameLst>
                                          <p:attrName>ppt_x</p:attrName>
                                        </p:attrNameLst>
                                      </p:cBhvr>
                                      <p:tavLst>
                                        <p:tav tm="0">
                                          <p:val>
                                            <p:strVal val="ppt_x"/>
                                          </p:val>
                                        </p:tav>
                                        <p:tav tm="100000">
                                          <p:val>
                                            <p:strVal val="ppt_x"/>
                                          </p:val>
                                        </p:tav>
                                      </p:tavLst>
                                    </p:anim>
                                    <p:anim calcmode="lin" valueType="num">
                                      <p:cBhvr additive="base">
                                        <p:cTn id="117" dur="500"/>
                                        <p:tgtEl>
                                          <p:spTgt spid="20"/>
                                        </p:tgtEl>
                                        <p:attrNameLst>
                                          <p:attrName>ppt_y</p:attrName>
                                        </p:attrNameLst>
                                      </p:cBhvr>
                                      <p:tavLst>
                                        <p:tav tm="0">
                                          <p:val>
                                            <p:strVal val="ppt_y"/>
                                          </p:val>
                                        </p:tav>
                                        <p:tav tm="100000">
                                          <p:val>
                                            <p:strVal val="0-ppt_h/2"/>
                                          </p:val>
                                        </p:tav>
                                      </p:tavLst>
                                    </p:anim>
                                    <p:set>
                                      <p:cBhvr>
                                        <p:cTn id="118" dur="1" fill="hold">
                                          <p:stCondLst>
                                            <p:cond delay="499"/>
                                          </p:stCondLst>
                                        </p:cTn>
                                        <p:tgtEl>
                                          <p:spTgt spid="20"/>
                                        </p:tgtEl>
                                        <p:attrNameLst>
                                          <p:attrName>style.visibility</p:attrName>
                                        </p:attrNameLst>
                                      </p:cBhvr>
                                      <p:to>
                                        <p:strVal val="hidden"/>
                                      </p:to>
                                    </p:set>
                                  </p:childTnLst>
                                </p:cTn>
                              </p:par>
                              <p:par>
                                <p:cTn id="119" presetID="2" presetClass="exit" presetSubtype="1" fill="hold" grpId="1" nodeType="withEffect">
                                  <p:stCondLst>
                                    <p:cond delay="0"/>
                                  </p:stCondLst>
                                  <p:childTnLst>
                                    <p:anim calcmode="lin" valueType="num">
                                      <p:cBhvr additive="base">
                                        <p:cTn id="120" dur="500"/>
                                        <p:tgtEl>
                                          <p:spTgt spid="21"/>
                                        </p:tgtEl>
                                        <p:attrNameLst>
                                          <p:attrName>ppt_x</p:attrName>
                                        </p:attrNameLst>
                                      </p:cBhvr>
                                      <p:tavLst>
                                        <p:tav tm="0">
                                          <p:val>
                                            <p:strVal val="ppt_x"/>
                                          </p:val>
                                        </p:tav>
                                        <p:tav tm="100000">
                                          <p:val>
                                            <p:strVal val="ppt_x"/>
                                          </p:val>
                                        </p:tav>
                                      </p:tavLst>
                                    </p:anim>
                                    <p:anim calcmode="lin" valueType="num">
                                      <p:cBhvr additive="base">
                                        <p:cTn id="121" dur="500"/>
                                        <p:tgtEl>
                                          <p:spTgt spid="21"/>
                                        </p:tgtEl>
                                        <p:attrNameLst>
                                          <p:attrName>ppt_y</p:attrName>
                                        </p:attrNameLst>
                                      </p:cBhvr>
                                      <p:tavLst>
                                        <p:tav tm="0">
                                          <p:val>
                                            <p:strVal val="ppt_y"/>
                                          </p:val>
                                        </p:tav>
                                        <p:tav tm="100000">
                                          <p:val>
                                            <p:strVal val="0-ppt_h/2"/>
                                          </p:val>
                                        </p:tav>
                                      </p:tavLst>
                                    </p:anim>
                                    <p:set>
                                      <p:cBhvr>
                                        <p:cTn id="122" dur="1" fill="hold">
                                          <p:stCondLst>
                                            <p:cond delay="499"/>
                                          </p:stCondLst>
                                        </p:cTn>
                                        <p:tgtEl>
                                          <p:spTgt spid="21"/>
                                        </p:tgtEl>
                                        <p:attrNameLst>
                                          <p:attrName>style.visibility</p:attrName>
                                        </p:attrNameLst>
                                      </p:cBhvr>
                                      <p:to>
                                        <p:strVal val="hidden"/>
                                      </p:to>
                                    </p:set>
                                  </p:childTnLst>
                                </p:cTn>
                              </p:par>
                              <p:par>
                                <p:cTn id="123" presetID="2" presetClass="exit" presetSubtype="1" fill="hold" grpId="1" nodeType="withEffect">
                                  <p:stCondLst>
                                    <p:cond delay="0"/>
                                  </p:stCondLst>
                                  <p:childTnLst>
                                    <p:anim calcmode="lin" valueType="num">
                                      <p:cBhvr additive="base">
                                        <p:cTn id="124" dur="500"/>
                                        <p:tgtEl>
                                          <p:spTgt spid="22"/>
                                        </p:tgtEl>
                                        <p:attrNameLst>
                                          <p:attrName>ppt_x</p:attrName>
                                        </p:attrNameLst>
                                      </p:cBhvr>
                                      <p:tavLst>
                                        <p:tav tm="0">
                                          <p:val>
                                            <p:strVal val="ppt_x"/>
                                          </p:val>
                                        </p:tav>
                                        <p:tav tm="100000">
                                          <p:val>
                                            <p:strVal val="ppt_x"/>
                                          </p:val>
                                        </p:tav>
                                      </p:tavLst>
                                    </p:anim>
                                    <p:anim calcmode="lin" valueType="num">
                                      <p:cBhvr additive="base">
                                        <p:cTn id="125" dur="500"/>
                                        <p:tgtEl>
                                          <p:spTgt spid="22"/>
                                        </p:tgtEl>
                                        <p:attrNameLst>
                                          <p:attrName>ppt_y</p:attrName>
                                        </p:attrNameLst>
                                      </p:cBhvr>
                                      <p:tavLst>
                                        <p:tav tm="0">
                                          <p:val>
                                            <p:strVal val="ppt_y"/>
                                          </p:val>
                                        </p:tav>
                                        <p:tav tm="100000">
                                          <p:val>
                                            <p:strVal val="0-ppt_h/2"/>
                                          </p:val>
                                        </p:tav>
                                      </p:tavLst>
                                    </p:anim>
                                    <p:set>
                                      <p:cBhvr>
                                        <p:cTn id="126" dur="1" fill="hold">
                                          <p:stCondLst>
                                            <p:cond delay="499"/>
                                          </p:stCondLst>
                                        </p:cTn>
                                        <p:tgtEl>
                                          <p:spTgt spid="22"/>
                                        </p:tgtEl>
                                        <p:attrNameLst>
                                          <p:attrName>style.visibility</p:attrName>
                                        </p:attrNameLst>
                                      </p:cBhvr>
                                      <p:to>
                                        <p:strVal val="hidden"/>
                                      </p:to>
                                    </p:set>
                                  </p:childTnLst>
                                </p:cTn>
                              </p:par>
                              <p:par>
                                <p:cTn id="127" presetID="2" presetClass="exit" presetSubtype="1" fill="hold" grpId="1" nodeType="withEffect">
                                  <p:stCondLst>
                                    <p:cond delay="0"/>
                                  </p:stCondLst>
                                  <p:childTnLst>
                                    <p:anim calcmode="lin" valueType="num">
                                      <p:cBhvr additive="base">
                                        <p:cTn id="128" dur="500"/>
                                        <p:tgtEl>
                                          <p:spTgt spid="23"/>
                                        </p:tgtEl>
                                        <p:attrNameLst>
                                          <p:attrName>ppt_x</p:attrName>
                                        </p:attrNameLst>
                                      </p:cBhvr>
                                      <p:tavLst>
                                        <p:tav tm="0">
                                          <p:val>
                                            <p:strVal val="ppt_x"/>
                                          </p:val>
                                        </p:tav>
                                        <p:tav tm="100000">
                                          <p:val>
                                            <p:strVal val="ppt_x"/>
                                          </p:val>
                                        </p:tav>
                                      </p:tavLst>
                                    </p:anim>
                                    <p:anim calcmode="lin" valueType="num">
                                      <p:cBhvr additive="base">
                                        <p:cTn id="129" dur="500"/>
                                        <p:tgtEl>
                                          <p:spTgt spid="23"/>
                                        </p:tgtEl>
                                        <p:attrNameLst>
                                          <p:attrName>ppt_y</p:attrName>
                                        </p:attrNameLst>
                                      </p:cBhvr>
                                      <p:tavLst>
                                        <p:tav tm="0">
                                          <p:val>
                                            <p:strVal val="ppt_y"/>
                                          </p:val>
                                        </p:tav>
                                        <p:tav tm="100000">
                                          <p:val>
                                            <p:strVal val="0-ppt_h/2"/>
                                          </p:val>
                                        </p:tav>
                                      </p:tavLst>
                                    </p:anim>
                                    <p:set>
                                      <p:cBhvr>
                                        <p:cTn id="130" dur="1" fill="hold">
                                          <p:stCondLst>
                                            <p:cond delay="499"/>
                                          </p:stCondLst>
                                        </p:cTn>
                                        <p:tgtEl>
                                          <p:spTgt spid="23"/>
                                        </p:tgtEl>
                                        <p:attrNameLst>
                                          <p:attrName>style.visibility</p:attrName>
                                        </p:attrNameLst>
                                      </p:cBhvr>
                                      <p:to>
                                        <p:strVal val="hidden"/>
                                      </p:to>
                                    </p:set>
                                  </p:childTnLst>
                                </p:cTn>
                              </p:par>
                              <p:par>
                                <p:cTn id="131" presetID="2" presetClass="exit" presetSubtype="1" fill="hold" grpId="1" nodeType="withEffect">
                                  <p:stCondLst>
                                    <p:cond delay="0"/>
                                  </p:stCondLst>
                                  <p:childTnLst>
                                    <p:anim calcmode="lin" valueType="num">
                                      <p:cBhvr additive="base">
                                        <p:cTn id="132" dur="500"/>
                                        <p:tgtEl>
                                          <p:spTgt spid="24"/>
                                        </p:tgtEl>
                                        <p:attrNameLst>
                                          <p:attrName>ppt_x</p:attrName>
                                        </p:attrNameLst>
                                      </p:cBhvr>
                                      <p:tavLst>
                                        <p:tav tm="0">
                                          <p:val>
                                            <p:strVal val="ppt_x"/>
                                          </p:val>
                                        </p:tav>
                                        <p:tav tm="100000">
                                          <p:val>
                                            <p:strVal val="ppt_x"/>
                                          </p:val>
                                        </p:tav>
                                      </p:tavLst>
                                    </p:anim>
                                    <p:anim calcmode="lin" valueType="num">
                                      <p:cBhvr additive="base">
                                        <p:cTn id="133" dur="500"/>
                                        <p:tgtEl>
                                          <p:spTgt spid="24"/>
                                        </p:tgtEl>
                                        <p:attrNameLst>
                                          <p:attrName>ppt_y</p:attrName>
                                        </p:attrNameLst>
                                      </p:cBhvr>
                                      <p:tavLst>
                                        <p:tav tm="0">
                                          <p:val>
                                            <p:strVal val="ppt_y"/>
                                          </p:val>
                                        </p:tav>
                                        <p:tav tm="100000">
                                          <p:val>
                                            <p:strVal val="0-ppt_h/2"/>
                                          </p:val>
                                        </p:tav>
                                      </p:tavLst>
                                    </p:anim>
                                    <p:set>
                                      <p:cBhvr>
                                        <p:cTn id="134" dur="1" fill="hold">
                                          <p:stCondLst>
                                            <p:cond delay="499"/>
                                          </p:stCondLst>
                                        </p:cTn>
                                        <p:tgtEl>
                                          <p:spTgt spid="24"/>
                                        </p:tgtEl>
                                        <p:attrNameLst>
                                          <p:attrName>style.visibility</p:attrName>
                                        </p:attrNameLst>
                                      </p:cBhvr>
                                      <p:to>
                                        <p:strVal val="hidden"/>
                                      </p:to>
                                    </p:set>
                                  </p:childTnLst>
                                </p:cTn>
                              </p:par>
                              <p:par>
                                <p:cTn id="135" presetID="2" presetClass="exit" presetSubtype="1" fill="hold" grpId="1" nodeType="withEffect">
                                  <p:stCondLst>
                                    <p:cond delay="0"/>
                                  </p:stCondLst>
                                  <p:childTnLst>
                                    <p:anim calcmode="lin" valueType="num">
                                      <p:cBhvr additive="base">
                                        <p:cTn id="136" dur="500"/>
                                        <p:tgtEl>
                                          <p:spTgt spid="25"/>
                                        </p:tgtEl>
                                        <p:attrNameLst>
                                          <p:attrName>ppt_x</p:attrName>
                                        </p:attrNameLst>
                                      </p:cBhvr>
                                      <p:tavLst>
                                        <p:tav tm="0">
                                          <p:val>
                                            <p:strVal val="ppt_x"/>
                                          </p:val>
                                        </p:tav>
                                        <p:tav tm="100000">
                                          <p:val>
                                            <p:strVal val="ppt_x"/>
                                          </p:val>
                                        </p:tav>
                                      </p:tavLst>
                                    </p:anim>
                                    <p:anim calcmode="lin" valueType="num">
                                      <p:cBhvr additive="base">
                                        <p:cTn id="137" dur="500"/>
                                        <p:tgtEl>
                                          <p:spTgt spid="25"/>
                                        </p:tgtEl>
                                        <p:attrNameLst>
                                          <p:attrName>ppt_y</p:attrName>
                                        </p:attrNameLst>
                                      </p:cBhvr>
                                      <p:tavLst>
                                        <p:tav tm="0">
                                          <p:val>
                                            <p:strVal val="ppt_y"/>
                                          </p:val>
                                        </p:tav>
                                        <p:tav tm="100000">
                                          <p:val>
                                            <p:strVal val="0-ppt_h/2"/>
                                          </p:val>
                                        </p:tav>
                                      </p:tavLst>
                                    </p:anim>
                                    <p:set>
                                      <p:cBhvr>
                                        <p:cTn id="138" dur="1" fill="hold">
                                          <p:stCondLst>
                                            <p:cond delay="499"/>
                                          </p:stCondLst>
                                        </p:cTn>
                                        <p:tgtEl>
                                          <p:spTgt spid="25"/>
                                        </p:tgtEl>
                                        <p:attrNameLst>
                                          <p:attrName>style.visibility</p:attrName>
                                        </p:attrNameLst>
                                      </p:cBhvr>
                                      <p:to>
                                        <p:strVal val="hidden"/>
                                      </p:to>
                                    </p:set>
                                  </p:childTnLst>
                                </p:cTn>
                              </p:par>
                              <p:par>
                                <p:cTn id="139" presetID="2" presetClass="exit" presetSubtype="1" fill="hold" grpId="1" nodeType="withEffect">
                                  <p:stCondLst>
                                    <p:cond delay="0"/>
                                  </p:stCondLst>
                                  <p:childTnLst>
                                    <p:anim calcmode="lin" valueType="num">
                                      <p:cBhvr additive="base">
                                        <p:cTn id="140" dur="500"/>
                                        <p:tgtEl>
                                          <p:spTgt spid="26"/>
                                        </p:tgtEl>
                                        <p:attrNameLst>
                                          <p:attrName>ppt_x</p:attrName>
                                        </p:attrNameLst>
                                      </p:cBhvr>
                                      <p:tavLst>
                                        <p:tav tm="0">
                                          <p:val>
                                            <p:strVal val="ppt_x"/>
                                          </p:val>
                                        </p:tav>
                                        <p:tav tm="100000">
                                          <p:val>
                                            <p:strVal val="ppt_x"/>
                                          </p:val>
                                        </p:tav>
                                      </p:tavLst>
                                    </p:anim>
                                    <p:anim calcmode="lin" valueType="num">
                                      <p:cBhvr additive="base">
                                        <p:cTn id="141" dur="500"/>
                                        <p:tgtEl>
                                          <p:spTgt spid="26"/>
                                        </p:tgtEl>
                                        <p:attrNameLst>
                                          <p:attrName>ppt_y</p:attrName>
                                        </p:attrNameLst>
                                      </p:cBhvr>
                                      <p:tavLst>
                                        <p:tav tm="0">
                                          <p:val>
                                            <p:strVal val="ppt_y"/>
                                          </p:val>
                                        </p:tav>
                                        <p:tav tm="100000">
                                          <p:val>
                                            <p:strVal val="0-ppt_h/2"/>
                                          </p:val>
                                        </p:tav>
                                      </p:tavLst>
                                    </p:anim>
                                    <p:set>
                                      <p:cBhvr>
                                        <p:cTn id="142" dur="1" fill="hold">
                                          <p:stCondLst>
                                            <p:cond delay="499"/>
                                          </p:stCondLst>
                                        </p:cTn>
                                        <p:tgtEl>
                                          <p:spTgt spid="26"/>
                                        </p:tgtEl>
                                        <p:attrNameLst>
                                          <p:attrName>style.visibility</p:attrName>
                                        </p:attrNameLst>
                                      </p:cBhvr>
                                      <p:to>
                                        <p:strVal val="hidden"/>
                                      </p:to>
                                    </p:set>
                                  </p:childTnLst>
                                </p:cTn>
                              </p:par>
                              <p:par>
                                <p:cTn id="143" presetID="2" presetClass="exit" presetSubtype="1" fill="hold" grpId="1" nodeType="withEffect">
                                  <p:stCondLst>
                                    <p:cond delay="0"/>
                                  </p:stCondLst>
                                  <p:childTnLst>
                                    <p:anim calcmode="lin" valueType="num">
                                      <p:cBhvr additive="base">
                                        <p:cTn id="144" dur="500"/>
                                        <p:tgtEl>
                                          <p:spTgt spid="27"/>
                                        </p:tgtEl>
                                        <p:attrNameLst>
                                          <p:attrName>ppt_x</p:attrName>
                                        </p:attrNameLst>
                                      </p:cBhvr>
                                      <p:tavLst>
                                        <p:tav tm="0">
                                          <p:val>
                                            <p:strVal val="ppt_x"/>
                                          </p:val>
                                        </p:tav>
                                        <p:tav tm="100000">
                                          <p:val>
                                            <p:strVal val="ppt_x"/>
                                          </p:val>
                                        </p:tav>
                                      </p:tavLst>
                                    </p:anim>
                                    <p:anim calcmode="lin" valueType="num">
                                      <p:cBhvr additive="base">
                                        <p:cTn id="145" dur="500"/>
                                        <p:tgtEl>
                                          <p:spTgt spid="27"/>
                                        </p:tgtEl>
                                        <p:attrNameLst>
                                          <p:attrName>ppt_y</p:attrName>
                                        </p:attrNameLst>
                                      </p:cBhvr>
                                      <p:tavLst>
                                        <p:tav tm="0">
                                          <p:val>
                                            <p:strVal val="ppt_y"/>
                                          </p:val>
                                        </p:tav>
                                        <p:tav tm="100000">
                                          <p:val>
                                            <p:strVal val="0-ppt_h/2"/>
                                          </p:val>
                                        </p:tav>
                                      </p:tavLst>
                                    </p:anim>
                                    <p:set>
                                      <p:cBhvr>
                                        <p:cTn id="146" dur="1" fill="hold">
                                          <p:stCondLst>
                                            <p:cond delay="499"/>
                                          </p:stCondLst>
                                        </p:cTn>
                                        <p:tgtEl>
                                          <p:spTgt spid="27"/>
                                        </p:tgtEl>
                                        <p:attrNameLst>
                                          <p:attrName>style.visibility</p:attrName>
                                        </p:attrNameLst>
                                      </p:cBhvr>
                                      <p:to>
                                        <p:strVal val="hidden"/>
                                      </p:to>
                                    </p:set>
                                  </p:childTnLst>
                                </p:cTn>
                              </p:par>
                              <p:par>
                                <p:cTn id="147" presetID="2" presetClass="exit" presetSubtype="1" fill="hold" grpId="1" nodeType="withEffect">
                                  <p:stCondLst>
                                    <p:cond delay="0"/>
                                  </p:stCondLst>
                                  <p:childTnLst>
                                    <p:anim calcmode="lin" valueType="num">
                                      <p:cBhvr additive="base">
                                        <p:cTn id="148" dur="500"/>
                                        <p:tgtEl>
                                          <p:spTgt spid="28"/>
                                        </p:tgtEl>
                                        <p:attrNameLst>
                                          <p:attrName>ppt_x</p:attrName>
                                        </p:attrNameLst>
                                      </p:cBhvr>
                                      <p:tavLst>
                                        <p:tav tm="0">
                                          <p:val>
                                            <p:strVal val="ppt_x"/>
                                          </p:val>
                                        </p:tav>
                                        <p:tav tm="100000">
                                          <p:val>
                                            <p:strVal val="ppt_x"/>
                                          </p:val>
                                        </p:tav>
                                      </p:tavLst>
                                    </p:anim>
                                    <p:anim calcmode="lin" valueType="num">
                                      <p:cBhvr additive="base">
                                        <p:cTn id="149" dur="500"/>
                                        <p:tgtEl>
                                          <p:spTgt spid="28"/>
                                        </p:tgtEl>
                                        <p:attrNameLst>
                                          <p:attrName>ppt_y</p:attrName>
                                        </p:attrNameLst>
                                      </p:cBhvr>
                                      <p:tavLst>
                                        <p:tav tm="0">
                                          <p:val>
                                            <p:strVal val="ppt_y"/>
                                          </p:val>
                                        </p:tav>
                                        <p:tav tm="100000">
                                          <p:val>
                                            <p:strVal val="0-ppt_h/2"/>
                                          </p:val>
                                        </p:tav>
                                      </p:tavLst>
                                    </p:anim>
                                    <p:set>
                                      <p:cBhvr>
                                        <p:cTn id="150" dur="1" fill="hold">
                                          <p:stCondLst>
                                            <p:cond delay="499"/>
                                          </p:stCondLst>
                                        </p:cTn>
                                        <p:tgtEl>
                                          <p:spTgt spid="28"/>
                                        </p:tgtEl>
                                        <p:attrNameLst>
                                          <p:attrName>style.visibility</p:attrName>
                                        </p:attrNameLst>
                                      </p:cBhvr>
                                      <p:to>
                                        <p:strVal val="hidden"/>
                                      </p:to>
                                    </p:set>
                                  </p:childTnLst>
                                </p:cTn>
                              </p:par>
                              <p:par>
                                <p:cTn id="151" presetID="2" presetClass="entr" presetSubtype="4" fill="hold" nodeType="withEffect">
                                  <p:stCondLst>
                                    <p:cond delay="0"/>
                                  </p:stCondLst>
                                  <p:childTnLst>
                                    <p:set>
                                      <p:cBhvr>
                                        <p:cTn id="152" dur="1" fill="hold">
                                          <p:stCondLst>
                                            <p:cond delay="0"/>
                                          </p:stCondLst>
                                        </p:cTn>
                                        <p:tgtEl>
                                          <p:spTgt spid="6"/>
                                        </p:tgtEl>
                                        <p:attrNameLst>
                                          <p:attrName>style.visibility</p:attrName>
                                        </p:attrNameLst>
                                      </p:cBhvr>
                                      <p:to>
                                        <p:strVal val="visible"/>
                                      </p:to>
                                    </p:set>
                                    <p:anim calcmode="lin" valueType="num">
                                      <p:cBhvr additive="base">
                                        <p:cTn id="153" dur="500" fill="hold"/>
                                        <p:tgtEl>
                                          <p:spTgt spid="6"/>
                                        </p:tgtEl>
                                        <p:attrNameLst>
                                          <p:attrName>ppt_x</p:attrName>
                                        </p:attrNameLst>
                                      </p:cBhvr>
                                      <p:tavLst>
                                        <p:tav tm="0">
                                          <p:val>
                                            <p:strVal val="#ppt_x"/>
                                          </p:val>
                                        </p:tav>
                                        <p:tav tm="100000">
                                          <p:val>
                                            <p:strVal val="#ppt_x"/>
                                          </p:val>
                                        </p:tav>
                                      </p:tavLst>
                                    </p:anim>
                                    <p:anim calcmode="lin" valueType="num">
                                      <p:cBhvr additive="base">
                                        <p:cTn id="15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9419"/>
            <a:ext cx="9144000" cy="1146175"/>
          </a:xfrm>
        </p:spPr>
        <p:txBody>
          <a:bodyPr/>
          <a:lstStyle/>
          <a:p>
            <a:r>
              <a:rPr lang="en-US" dirty="0" smtClean="0"/>
              <a:t>Deaton and Cartwright on RCTs</a:t>
            </a:r>
            <a:endParaRPr lang="en-US" dirty="0"/>
          </a:p>
        </p:txBody>
      </p:sp>
      <p:sp>
        <p:nvSpPr>
          <p:cNvPr id="3" name="Content Placeholder 2"/>
          <p:cNvSpPr>
            <a:spLocks noGrp="1"/>
          </p:cNvSpPr>
          <p:nvPr>
            <p:ph idx="1"/>
          </p:nvPr>
        </p:nvSpPr>
        <p:spPr>
          <a:xfrm>
            <a:off x="301624" y="1597038"/>
            <a:ext cx="8429625" cy="4310055"/>
          </a:xfrm>
        </p:spPr>
        <p:txBody>
          <a:bodyPr>
            <a:normAutofit fontScale="62500" lnSpcReduction="20000"/>
          </a:bodyPr>
          <a:lstStyle/>
          <a:p>
            <a:r>
              <a:rPr lang="en-US" dirty="0" smtClean="0"/>
              <a:t>RCTs </a:t>
            </a:r>
            <a:r>
              <a:rPr lang="en-US" dirty="0"/>
              <a:t>are </a:t>
            </a:r>
            <a:r>
              <a:rPr lang="en-US" dirty="0" smtClean="0"/>
              <a:t>valuable. </a:t>
            </a:r>
            <a:r>
              <a:rPr lang="en-US" dirty="0"/>
              <a:t>Yet some </a:t>
            </a:r>
            <a:r>
              <a:rPr lang="en-US" dirty="0" smtClean="0"/>
              <a:t>enthusiasm </a:t>
            </a:r>
            <a:r>
              <a:rPr lang="en-US" dirty="0"/>
              <a:t>for </a:t>
            </a:r>
            <a:r>
              <a:rPr lang="en-US" dirty="0" smtClean="0"/>
              <a:t>them seems based </a:t>
            </a:r>
            <a:r>
              <a:rPr lang="en-US" dirty="0"/>
              <a:t>on </a:t>
            </a:r>
            <a:r>
              <a:rPr lang="en-US" dirty="0" smtClean="0"/>
              <a:t>misunderstandings. That: </a:t>
            </a:r>
          </a:p>
          <a:p>
            <a:pPr marL="457200" indent="-457200">
              <a:buFont typeface="Arial"/>
              <a:buChar char="•"/>
            </a:pPr>
            <a:r>
              <a:rPr lang="en-US" dirty="0"/>
              <a:t>r</a:t>
            </a:r>
            <a:r>
              <a:rPr lang="en-US" dirty="0" smtClean="0"/>
              <a:t>andomization allows </a:t>
            </a:r>
            <a:r>
              <a:rPr lang="en-US" dirty="0"/>
              <a:t>a precise estimate of the treatment alone</a:t>
            </a:r>
            <a:r>
              <a:rPr lang="en-US" dirty="0" smtClean="0"/>
              <a:t>;</a:t>
            </a:r>
          </a:p>
          <a:p>
            <a:pPr marL="457200" indent="-457200">
              <a:buFont typeface="Arial"/>
              <a:buChar char="•"/>
            </a:pPr>
            <a:r>
              <a:rPr lang="en-US" dirty="0" smtClean="0"/>
              <a:t>that randomization is </a:t>
            </a:r>
            <a:r>
              <a:rPr lang="en-US" dirty="0"/>
              <a:t>required to solve selection problems; </a:t>
            </a:r>
            <a:endParaRPr lang="en-US" dirty="0" smtClean="0"/>
          </a:p>
          <a:p>
            <a:pPr marL="457200" indent="-457200">
              <a:buFont typeface="Arial"/>
              <a:buChar char="•"/>
            </a:pPr>
            <a:r>
              <a:rPr lang="en-US" dirty="0" smtClean="0"/>
              <a:t>lack </a:t>
            </a:r>
            <a:r>
              <a:rPr lang="en-US" dirty="0"/>
              <a:t>of blinding does little to compromise inference; and </a:t>
            </a:r>
            <a:endParaRPr lang="en-US" dirty="0" smtClean="0"/>
          </a:p>
          <a:p>
            <a:pPr marL="457200" indent="-457200">
              <a:buFont typeface="Arial"/>
              <a:buChar char="•"/>
            </a:pPr>
            <a:r>
              <a:rPr lang="en-US" dirty="0" smtClean="0"/>
              <a:t>statistical inference </a:t>
            </a:r>
            <a:r>
              <a:rPr lang="en-US" dirty="0"/>
              <a:t>in RCTs is straightforward, because it requires only the comparison of two means. </a:t>
            </a:r>
            <a:endParaRPr lang="en-US" dirty="0" smtClean="0"/>
          </a:p>
          <a:p>
            <a:pPr marL="0" indent="0"/>
            <a:r>
              <a:rPr lang="en-US" dirty="0" smtClean="0"/>
              <a:t>None </a:t>
            </a:r>
            <a:r>
              <a:rPr lang="en-US" dirty="0"/>
              <a:t>of these statements is true. </a:t>
            </a:r>
            <a:endParaRPr lang="en-US" dirty="0" smtClean="0"/>
          </a:p>
          <a:p>
            <a:pPr marL="0" indent="0"/>
            <a:r>
              <a:rPr lang="en-US" dirty="0" smtClean="0"/>
              <a:t>RCTs require </a:t>
            </a:r>
            <a:r>
              <a:rPr lang="en-US" dirty="0"/>
              <a:t>minimal assumptions and </a:t>
            </a:r>
            <a:r>
              <a:rPr lang="en-US" dirty="0" smtClean="0"/>
              <a:t>little </a:t>
            </a:r>
            <a:r>
              <a:rPr lang="en-US" dirty="0"/>
              <a:t>prior knowledge, an advantage when persuading distrustful audiences, but </a:t>
            </a:r>
            <a:r>
              <a:rPr lang="en-US" dirty="0" smtClean="0"/>
              <a:t>disadvantage </a:t>
            </a:r>
            <a:r>
              <a:rPr lang="en-US" dirty="0"/>
              <a:t>for </a:t>
            </a:r>
            <a:r>
              <a:rPr lang="en-US" dirty="0" smtClean="0"/>
              <a:t>scientific progress. </a:t>
            </a:r>
          </a:p>
          <a:p>
            <a:pPr marL="0" indent="0"/>
            <a:r>
              <a:rPr lang="en-US" dirty="0" smtClean="0"/>
              <a:t>The </a:t>
            </a:r>
            <a:r>
              <a:rPr lang="en-US" dirty="0"/>
              <a:t>lack of connection between RCTs and other scientific knowledge makes it hard to use them outside of the exact context in which they are </a:t>
            </a:r>
            <a:r>
              <a:rPr lang="en-US" dirty="0" smtClean="0"/>
              <a:t>conducted</a:t>
            </a:r>
            <a:r>
              <a:rPr lang="en-US" dirty="0"/>
              <a:t>. </a:t>
            </a:r>
            <a:endParaRPr lang="en-US" dirty="0" smtClean="0"/>
          </a:p>
          <a:p>
            <a:pPr marL="0" indent="0"/>
            <a:r>
              <a:rPr lang="en-US" dirty="0" smtClean="0"/>
              <a:t>They can play a role in building knowledge, provided they are combined with other </a:t>
            </a:r>
            <a:r>
              <a:rPr lang="en-US" dirty="0"/>
              <a:t>methods</a:t>
            </a:r>
            <a:r>
              <a:rPr lang="en-US" dirty="0" smtClean="0"/>
              <a:t>, </a:t>
            </a:r>
            <a:r>
              <a:rPr lang="en-US" dirty="0"/>
              <a:t>to discover not “what works,” but why things work. </a:t>
            </a:r>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54</a:t>
            </a:fld>
            <a:endParaRPr lang="en-AU" dirty="0"/>
          </a:p>
        </p:txBody>
      </p:sp>
      <p:sp>
        <p:nvSpPr>
          <p:cNvPr id="5" name="Text Box 8"/>
          <p:cNvSpPr txBox="1">
            <a:spLocks noChangeArrowheads="1"/>
          </p:cNvSpPr>
          <p:nvPr/>
        </p:nvSpPr>
        <p:spPr bwMode="auto">
          <a:xfrm rot="19865744">
            <a:off x="91585" y="3469119"/>
            <a:ext cx="8358727" cy="523220"/>
          </a:xfrm>
          <a:prstGeom prst="rect">
            <a:avLst/>
          </a:prstGeom>
          <a:solidFill>
            <a:srgbClr val="E5FFFF"/>
          </a:solidFill>
          <a:ln w="57150" cmpd="thickThin">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2800" dirty="0" smtClean="0">
                <a:solidFill>
                  <a:schemeClr val="hlink"/>
                </a:solidFill>
                <a:effectLst>
                  <a:outerShdw blurRad="38100" dist="38100" dir="2700000" algn="tl">
                    <a:srgbClr val="000000"/>
                  </a:outerShdw>
                </a:effectLst>
                <a:latin typeface="Arial"/>
                <a:cs typeface="Arial"/>
              </a:rPr>
              <a:t>RCT </a:t>
            </a:r>
            <a:r>
              <a:rPr lang="en-US" sz="2800" dirty="0" smtClean="0">
                <a:solidFill>
                  <a:schemeClr val="hlink"/>
                </a:solidFill>
                <a:effectLst>
                  <a:outerShdw blurRad="38100" dist="38100" dir="2700000" algn="tl">
                    <a:srgbClr val="000000"/>
                  </a:outerShdw>
                </a:effectLst>
                <a:latin typeface="Arial"/>
                <a:cs typeface="Arial"/>
              </a:rPr>
              <a:t>McNuggets</a:t>
            </a:r>
            <a:r>
              <a:rPr lang="en-US" sz="2800" dirty="0" smtClean="0">
                <a:solidFill>
                  <a:schemeClr val="hlink"/>
                </a:solidFill>
                <a:effectLst>
                  <a:outerShdw blurRad="38100" dist="38100" dir="2700000" algn="tl">
                    <a:srgbClr val="000000"/>
                  </a:outerShdw>
                </a:effectLst>
                <a:latin typeface="Arial"/>
                <a:cs typeface="Arial"/>
              </a:rPr>
              <a:t>: RCTs as </a:t>
            </a:r>
            <a:r>
              <a:rPr lang="en-US" sz="2800" dirty="0" smtClean="0">
                <a:solidFill>
                  <a:schemeClr val="hlink"/>
                </a:solidFill>
                <a:effectLst>
                  <a:outerShdw blurRad="38100" dist="38100" dir="2700000" algn="tl">
                    <a:srgbClr val="000000"/>
                  </a:outerShdw>
                </a:effectLst>
                <a:latin typeface="Arial"/>
                <a:cs typeface="Arial"/>
              </a:rPr>
              <a:t>scientistic</a:t>
            </a:r>
            <a:r>
              <a:rPr lang="en-US" sz="2800" dirty="0" smtClean="0">
                <a:solidFill>
                  <a:schemeClr val="hlink"/>
                </a:solidFill>
                <a:effectLst>
                  <a:outerShdw blurRad="38100" dist="38100" dir="2700000" algn="tl">
                    <a:srgbClr val="000000"/>
                  </a:outerShdw>
                </a:effectLst>
                <a:latin typeface="Arial"/>
                <a:cs typeface="Arial"/>
              </a:rPr>
              <a:t> trinkets</a:t>
            </a:r>
            <a:endParaRPr lang="en-US" sz="2800" dirty="0">
              <a:solidFill>
                <a:schemeClr val="hlink"/>
              </a:solidFill>
              <a:effectLst>
                <a:outerShdw blurRad="38100" dist="38100" dir="2700000" algn="tl">
                  <a:srgbClr val="000000"/>
                </a:outerShdw>
              </a:effectLst>
              <a:latin typeface="Arial"/>
              <a:cs typeface="Arial"/>
            </a:endParaRPr>
          </a:p>
        </p:txBody>
      </p:sp>
    </p:spTree>
    <p:extLst>
      <p:ext uri="{BB962C8B-B14F-4D97-AF65-F5344CB8AC3E}">
        <p14:creationId xmlns:p14="http://schemas.microsoft.com/office/powerpoint/2010/main" val="10856032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 very small part of evidence based policy </a:t>
            </a:r>
            <a:r>
              <a:rPr lang="en-AU" dirty="0" smtClean="0"/>
              <a:t>…</a:t>
            </a:r>
            <a:endParaRPr lang="en-US" dirty="0"/>
          </a:p>
        </p:txBody>
      </p:sp>
      <p:sp>
        <p:nvSpPr>
          <p:cNvPr id="3" name="Slide Number Placeholder 2"/>
          <p:cNvSpPr>
            <a:spLocks noGrp="1"/>
          </p:cNvSpPr>
          <p:nvPr>
            <p:ph type="sldNum" sz="quarter" idx="12"/>
          </p:nvPr>
        </p:nvSpPr>
        <p:spPr/>
        <p:txBody>
          <a:bodyPr/>
          <a:lstStyle/>
          <a:p>
            <a:pPr>
              <a:defRPr/>
            </a:pPr>
            <a:fld id="{A922A38B-7F2D-AD4C-8629-0BA77A49703A}" type="slidenum">
              <a:rPr lang="en-AU" smtClean="0"/>
              <a:pPr>
                <a:defRPr/>
              </a:pPr>
              <a:t>55</a:t>
            </a:fld>
            <a:endParaRPr lang="en-AU" dirty="0"/>
          </a:p>
        </p:txBody>
      </p:sp>
      <p:pic>
        <p:nvPicPr>
          <p:cNvPr id="6" name="Picture 5" descr="Screen Shot 2017-06-05 at 9.37.3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1084" y="1943100"/>
            <a:ext cx="3384015" cy="4764088"/>
          </a:xfrm>
          <a:prstGeom prst="rect">
            <a:avLst/>
          </a:prstGeom>
        </p:spPr>
      </p:pic>
    </p:spTree>
    <p:extLst>
      <p:ext uri="{BB962C8B-B14F-4D97-AF65-F5344CB8AC3E}">
        <p14:creationId xmlns:p14="http://schemas.microsoft.com/office/powerpoint/2010/main" val="4070984372"/>
      </p:ext>
    </p:extLst>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Data on what </a:t>
            </a:r>
            <a:r>
              <a:rPr lang="en-US" i="1" dirty="0" smtClean="0"/>
              <a:t>causes </a:t>
            </a:r>
            <a:r>
              <a:rPr lang="en-US" dirty="0" smtClean="0"/>
              <a:t>what</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56</a:t>
            </a:fld>
            <a:endParaRPr lang="en-AU" dirty="0"/>
          </a:p>
        </p:txBody>
      </p:sp>
      <p:sp>
        <p:nvSpPr>
          <p:cNvPr id="6" name="Content Placeholder 2"/>
          <p:cNvSpPr txBox="1">
            <a:spLocks/>
          </p:cNvSpPr>
          <p:nvPr/>
        </p:nvSpPr>
        <p:spPr bwMode="auto">
          <a:xfrm>
            <a:off x="838200" y="1958985"/>
            <a:ext cx="7772400" cy="4113212"/>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normAutofit fontScale="70000" lnSpcReduction="20000"/>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a:lnSpc>
                <a:spcPct val="115000"/>
              </a:lnSpc>
              <a:spcBef>
                <a:spcPts val="1692"/>
              </a:spcBef>
            </a:pPr>
            <a:r>
              <a:rPr lang="en-US" b="0" dirty="0" smtClean="0"/>
              <a:t>“Our success at Amazon is a function of how many experiments we do per year, per month, per week, per day….” </a:t>
            </a:r>
          </a:p>
          <a:p>
            <a:pPr>
              <a:lnSpc>
                <a:spcPct val="115000"/>
              </a:lnSpc>
              <a:spcBef>
                <a:spcPts val="1692"/>
              </a:spcBef>
            </a:pPr>
            <a:r>
              <a:rPr lang="en-US" b="0" dirty="0" smtClean="0"/>
              <a:t>Jeff Bezos</a:t>
            </a:r>
          </a:p>
          <a:p>
            <a:pPr>
              <a:lnSpc>
                <a:spcPct val="115000"/>
              </a:lnSpc>
              <a:spcBef>
                <a:spcPts val="1692"/>
              </a:spcBef>
            </a:pPr>
            <a:r>
              <a:rPr lang="en-US" b="0" dirty="0" smtClean="0"/>
              <a:t>“Last year at Google the search team ran about 6,000 experiments and implemented around 500 improvements based on those experiments. The ad side of the business did about the same. Any time you use Google, you are in many treatment and control groups. The learning from those experiments is fed back into production and the system continuously improves.”</a:t>
            </a:r>
          </a:p>
          <a:p>
            <a:pPr>
              <a:lnSpc>
                <a:spcPct val="115000"/>
              </a:lnSpc>
              <a:spcBef>
                <a:spcPts val="1692"/>
              </a:spcBef>
            </a:pPr>
            <a:r>
              <a:rPr lang="en-US" b="0" dirty="0" smtClean="0"/>
              <a:t>Hal Varian,  chief economist at Google</a:t>
            </a:r>
          </a:p>
        </p:txBody>
      </p:sp>
    </p:spTree>
    <p:extLst>
      <p:ext uri="{BB962C8B-B14F-4D97-AF65-F5344CB8AC3E}">
        <p14:creationId xmlns:p14="http://schemas.microsoft.com/office/powerpoint/2010/main" val="1363470136"/>
      </p:ext>
    </p:extLst>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4219"/>
            <a:ext cx="9144000" cy="1146175"/>
          </a:xfrm>
        </p:spPr>
        <p:txBody>
          <a:bodyPr/>
          <a:lstStyle/>
          <a:p>
            <a:r>
              <a:rPr lang="en-US" sz="4400" dirty="0" smtClean="0"/>
              <a:t>Evidence based </a:t>
            </a:r>
            <a:r>
              <a:rPr lang="en-US" sz="4400" i="1" dirty="0" smtClean="0"/>
              <a:t>policy</a:t>
            </a:r>
            <a:endParaRPr lang="en-US" sz="4400" i="1"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57</a:t>
            </a:fld>
            <a:endParaRPr lang="en-AU" dirty="0"/>
          </a:p>
        </p:txBody>
      </p:sp>
      <p:pic>
        <p:nvPicPr>
          <p:cNvPr id="5" name="Picture 4"/>
          <p:cNvPicPr>
            <a:picLocks noChangeAspect="1"/>
          </p:cNvPicPr>
          <p:nvPr/>
        </p:nvPicPr>
        <p:blipFill>
          <a:blip r:embed="rId3"/>
          <a:stretch>
            <a:fillRect/>
          </a:stretch>
        </p:blipFill>
        <p:spPr>
          <a:xfrm>
            <a:off x="228600" y="1905000"/>
            <a:ext cx="3517900" cy="3517900"/>
          </a:xfrm>
          <a:prstGeom prst="rect">
            <a:avLst/>
          </a:prstGeom>
        </p:spPr>
      </p:pic>
      <p:sp>
        <p:nvSpPr>
          <p:cNvPr id="6" name="Rounded Rectangular Callout 5"/>
          <p:cNvSpPr/>
          <p:nvPr/>
        </p:nvSpPr>
        <p:spPr bwMode="auto">
          <a:xfrm>
            <a:off x="342900" y="5410200"/>
            <a:ext cx="1282700" cy="508000"/>
          </a:xfrm>
          <a:prstGeom prst="wedgeRoundRectCallout">
            <a:avLst>
              <a:gd name="adj1" fmla="val 76124"/>
              <a:gd name="adj2" fmla="val -54375"/>
              <a:gd name="adj3" fmla="val 16667"/>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mj-lt"/>
              </a:rPr>
              <a:t>Policy </a:t>
            </a:r>
          </a:p>
        </p:txBody>
      </p:sp>
      <p:sp>
        <p:nvSpPr>
          <p:cNvPr id="7" name="Rounded Rectangular Callout 6"/>
          <p:cNvSpPr/>
          <p:nvPr/>
        </p:nvSpPr>
        <p:spPr bwMode="auto">
          <a:xfrm>
            <a:off x="3365500" y="5410200"/>
            <a:ext cx="2235200" cy="533400"/>
          </a:xfrm>
          <a:prstGeom prst="wedgeRoundRectCallout">
            <a:avLst>
              <a:gd name="adj1" fmla="val -45833"/>
              <a:gd name="adj2" fmla="val -251786"/>
              <a:gd name="adj3" fmla="val 16667"/>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r>
              <a:rPr lang="en-US" sz="2400" b="0" dirty="0" smtClean="0">
                <a:solidFill>
                  <a:schemeClr val="tx1"/>
                </a:solidFill>
                <a:latin typeface="+mj-lt"/>
              </a:rPr>
              <a:t>Delivery </a:t>
            </a:r>
            <a:endParaRPr lang="en-US" sz="2400" b="0" dirty="0">
              <a:solidFill>
                <a:schemeClr val="tx1"/>
              </a:solidFill>
              <a:latin typeface="+mj-lt"/>
            </a:endParaRPr>
          </a:p>
        </p:txBody>
      </p:sp>
      <p:pic>
        <p:nvPicPr>
          <p:cNvPr id="8" name="Picture 7"/>
          <p:cNvPicPr>
            <a:picLocks noChangeAspect="1"/>
          </p:cNvPicPr>
          <p:nvPr/>
        </p:nvPicPr>
        <p:blipFill>
          <a:blip r:embed="rId4"/>
          <a:stretch>
            <a:fillRect/>
          </a:stretch>
        </p:blipFill>
        <p:spPr>
          <a:xfrm>
            <a:off x="4283075" y="2269751"/>
            <a:ext cx="4540250" cy="2083174"/>
          </a:xfrm>
          <a:prstGeom prst="rect">
            <a:avLst/>
          </a:prstGeom>
        </p:spPr>
      </p:pic>
    </p:spTree>
    <p:extLst>
      <p:ext uri="{BB962C8B-B14F-4D97-AF65-F5344CB8AC3E}">
        <p14:creationId xmlns:p14="http://schemas.microsoft.com/office/powerpoint/2010/main" val="2247931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7"/>
                                        </p:tgtEl>
                                        <p:attrNameLst>
                                          <p:attrName>style.opacity</p:attrName>
                                        </p:attrNameLst>
                                      </p:cBhvr>
                                      <p:to>
                                        <p:strVal val="0.5"/>
                                      </p:to>
                                    </p:set>
                                    <p:animEffect filter="image" prLst="opacity: 0.5">
                                      <p:cBhvr rctx="IE">
                                        <p:cTn id="7" dur="indefinite"/>
                                        <p:tgtEl>
                                          <p:spTgt spid="7"/>
                                        </p:tgtEl>
                                      </p:cBhvr>
                                    </p:animEffect>
                                  </p:childTnLst>
                                </p:cTn>
                              </p:par>
                              <p:par>
                                <p:cTn id="8" presetID="6" presetClass="emph" presetSubtype="0" fill="hold" grpId="0" nodeType="withEffect">
                                  <p:stCondLst>
                                    <p:cond delay="0"/>
                                  </p:stCondLst>
                                  <p:childTnLst>
                                    <p:animScale>
                                      <p:cBhvr>
                                        <p:cTn id="9" dur="2000" fill="hold"/>
                                        <p:tgtEl>
                                          <p:spTgt spid="6"/>
                                        </p:tgtEl>
                                      </p:cBhvr>
                                      <p:by x="150000" y="150000"/>
                                    </p:animScale>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58</a:t>
            </a:fld>
            <a:endParaRPr lang="en-AU" dirty="0"/>
          </a:p>
        </p:txBody>
      </p:sp>
      <p:pic>
        <p:nvPicPr>
          <p:cNvPr id="5" name="Picture 4"/>
          <p:cNvPicPr>
            <a:picLocks noChangeAspect="1"/>
          </p:cNvPicPr>
          <p:nvPr/>
        </p:nvPicPr>
        <p:blipFill>
          <a:blip r:embed="rId2"/>
          <a:stretch>
            <a:fillRect/>
          </a:stretch>
        </p:blipFill>
        <p:spPr>
          <a:xfrm>
            <a:off x="436035" y="546101"/>
            <a:ext cx="8445498" cy="5067299"/>
          </a:xfrm>
          <a:prstGeom prst="rect">
            <a:avLst/>
          </a:prstGeom>
        </p:spPr>
      </p:pic>
    </p:spTree>
    <p:extLst>
      <p:ext uri="{BB962C8B-B14F-4D97-AF65-F5344CB8AC3E}">
        <p14:creationId xmlns:p14="http://schemas.microsoft.com/office/powerpoint/2010/main" val="3951039562"/>
      </p:ext>
    </p:extLst>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Evidence based </a:t>
            </a:r>
            <a:r>
              <a:rPr lang="en-US" dirty="0" smtClean="0"/>
              <a:t>Policy: </a:t>
            </a:r>
            <a:r>
              <a:rPr lang="en-US" dirty="0"/>
              <a:t>Good things to have </a:t>
            </a:r>
            <a:br>
              <a:rPr lang="en-US" dirty="0"/>
            </a:b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59</a:t>
            </a:fld>
            <a:endParaRPr lang="en-AU" dirty="0"/>
          </a:p>
        </p:txBody>
      </p:sp>
      <p:sp>
        <p:nvSpPr>
          <p:cNvPr id="5" name="Content Placeholder 2"/>
          <p:cNvSpPr txBox="1">
            <a:spLocks/>
          </p:cNvSpPr>
          <p:nvPr/>
        </p:nvSpPr>
        <p:spPr bwMode="auto">
          <a:xfrm>
            <a:off x="774700" y="1754194"/>
            <a:ext cx="7772400" cy="4113212"/>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normAutofit fontScale="62500" lnSpcReduction="20000"/>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r>
              <a:rPr lang="en-US" b="0" dirty="0" smtClean="0">
                <a:solidFill>
                  <a:schemeClr val="bg1"/>
                </a:solidFill>
              </a:rPr>
              <a:t>Expertise</a:t>
            </a:r>
          </a:p>
          <a:p>
            <a:pPr lvl="1"/>
            <a:r>
              <a:rPr lang="en-US" b="0" dirty="0" smtClean="0"/>
              <a:t>To understand difficulties and </a:t>
            </a:r>
            <a:r>
              <a:rPr lang="en-US" b="0" dirty="0" smtClean="0"/>
              <a:t>maximise</a:t>
            </a:r>
            <a:r>
              <a:rPr lang="en-US" b="0" dirty="0" smtClean="0"/>
              <a:t> the chance to learn</a:t>
            </a:r>
          </a:p>
          <a:p>
            <a:r>
              <a:rPr lang="en-US" b="0" dirty="0">
                <a:solidFill>
                  <a:srgbClr val="FF3300"/>
                </a:solidFill>
              </a:rPr>
              <a:t>Built round the practical needs of field workers to </a:t>
            </a:r>
            <a:r>
              <a:rPr lang="en-US" b="0" dirty="0" smtClean="0">
                <a:solidFill>
                  <a:srgbClr val="FF3300"/>
                </a:solidFill>
              </a:rPr>
              <a:t>improve</a:t>
            </a:r>
          </a:p>
          <a:p>
            <a:r>
              <a:rPr lang="en-US" b="0" dirty="0" smtClean="0">
                <a:solidFill>
                  <a:srgbClr val="FF3300"/>
                </a:solidFill>
              </a:rPr>
              <a:t>Causal </a:t>
            </a:r>
            <a:r>
              <a:rPr lang="en-US" b="0" dirty="0">
                <a:solidFill>
                  <a:srgbClr val="FF3300"/>
                </a:solidFill>
              </a:rPr>
              <a:t>data (A/B testing</a:t>
            </a:r>
            <a:r>
              <a:rPr lang="en-US" b="0" dirty="0" smtClean="0">
                <a:solidFill>
                  <a:srgbClr val="FF3300"/>
                </a:solidFill>
              </a:rPr>
              <a:t>)</a:t>
            </a:r>
            <a:endParaRPr lang="en-US" b="0" dirty="0">
              <a:solidFill>
                <a:srgbClr val="FF3300"/>
              </a:solidFill>
            </a:endParaRPr>
          </a:p>
          <a:p>
            <a:pPr lvl="1"/>
            <a:r>
              <a:rPr lang="en-US" b="0" dirty="0"/>
              <a:t>To help us learn and improve</a:t>
            </a:r>
          </a:p>
          <a:p>
            <a:r>
              <a:rPr lang="en-US" b="0" dirty="0" smtClean="0">
                <a:solidFill>
                  <a:srgbClr val="FF3300"/>
                </a:solidFill>
              </a:rPr>
              <a:t>Openness</a:t>
            </a:r>
            <a:endParaRPr lang="en-US" b="0" dirty="0">
              <a:solidFill>
                <a:srgbClr val="FF3300"/>
              </a:solidFill>
            </a:endParaRPr>
          </a:p>
          <a:p>
            <a:pPr lvl="1"/>
            <a:r>
              <a:rPr lang="en-US" b="0" dirty="0">
                <a:solidFill>
                  <a:srgbClr val="FFFFFF"/>
                </a:solidFill>
              </a:rPr>
              <a:t>To build a community of practice and collaborative problem solving</a:t>
            </a:r>
          </a:p>
          <a:p>
            <a:r>
              <a:rPr lang="en-US" b="0" dirty="0" smtClean="0">
                <a:solidFill>
                  <a:srgbClr val="FF3300"/>
                </a:solidFill>
              </a:rPr>
              <a:t>Independence</a:t>
            </a:r>
          </a:p>
          <a:p>
            <a:pPr lvl="1"/>
            <a:r>
              <a:rPr lang="en-US" b="0" dirty="0" smtClean="0"/>
              <a:t>To keep us honest, externally, internally, up, down</a:t>
            </a:r>
          </a:p>
          <a:p>
            <a:r>
              <a:rPr lang="en-US" b="0" dirty="0" smtClean="0">
                <a:solidFill>
                  <a:srgbClr val="FF3300"/>
                </a:solidFill>
              </a:rPr>
              <a:t>Incentive compatibility</a:t>
            </a:r>
          </a:p>
          <a:p>
            <a:pPr lvl="1"/>
            <a:r>
              <a:rPr lang="en-US" b="0" dirty="0" smtClean="0"/>
              <a:t>To keep us trying</a:t>
            </a:r>
          </a:p>
          <a:p>
            <a:r>
              <a:rPr lang="en-US" b="0" dirty="0" smtClean="0">
                <a:solidFill>
                  <a:srgbClr val="FF3300"/>
                </a:solidFill>
              </a:rPr>
              <a:t>Evaluation planned and built in</a:t>
            </a:r>
            <a:r>
              <a:rPr lang="en-US" b="0" dirty="0" smtClean="0"/>
              <a:t>. Not retrospective and bolt on</a:t>
            </a:r>
          </a:p>
          <a:p>
            <a:pPr lvl="1"/>
            <a:r>
              <a:rPr lang="en-US" b="0" dirty="0" smtClean="0"/>
              <a:t>So it’s efficacious</a:t>
            </a:r>
          </a:p>
          <a:p>
            <a:endParaRPr lang="en-US" b="0" dirty="0" smtClean="0"/>
          </a:p>
          <a:p>
            <a:endParaRPr lang="en-US" b="0" dirty="0" smtClean="0"/>
          </a:p>
          <a:p>
            <a:endParaRPr lang="en-US" b="0" dirty="0"/>
          </a:p>
        </p:txBody>
      </p:sp>
    </p:spTree>
    <p:extLst>
      <p:ext uri="{BB962C8B-B14F-4D97-AF65-F5344CB8AC3E}">
        <p14:creationId xmlns:p14="http://schemas.microsoft.com/office/powerpoint/2010/main" val="2497499581"/>
      </p:ext>
    </p:extLst>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F808991-028D-6440-96F0-BFAADEE55D9F}" type="slidenum">
              <a:rPr lang="en-AU" smtClean="0"/>
              <a:pPr>
                <a:defRPr/>
              </a:pPr>
              <a:t>60</a:t>
            </a:fld>
            <a:endParaRPr lang="en-AU" dirty="0"/>
          </a:p>
        </p:txBody>
      </p:sp>
      <p:pic>
        <p:nvPicPr>
          <p:cNvPr id="4" name="Picture 3" descr="what-are-capillaries_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612897" y="181373"/>
            <a:ext cx="5994402" cy="5757123"/>
          </a:xfrm>
          <a:prstGeom prst="rect">
            <a:avLst/>
          </a:prstGeom>
        </p:spPr>
      </p:pic>
      <p:sp>
        <p:nvSpPr>
          <p:cNvPr id="5" name="Donut 4"/>
          <p:cNvSpPr/>
          <p:nvPr/>
        </p:nvSpPr>
        <p:spPr bwMode="auto">
          <a:xfrm>
            <a:off x="4038600" y="53848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6" name="Donut 5"/>
          <p:cNvSpPr/>
          <p:nvPr/>
        </p:nvSpPr>
        <p:spPr bwMode="auto">
          <a:xfrm>
            <a:off x="2540000" y="44069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7" name="Donut 6"/>
          <p:cNvSpPr/>
          <p:nvPr/>
        </p:nvSpPr>
        <p:spPr bwMode="auto">
          <a:xfrm>
            <a:off x="3048000" y="48641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8" name="Donut 7"/>
          <p:cNvSpPr/>
          <p:nvPr/>
        </p:nvSpPr>
        <p:spPr bwMode="auto">
          <a:xfrm>
            <a:off x="5880100" y="47752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9" name="Donut 8"/>
          <p:cNvSpPr/>
          <p:nvPr/>
        </p:nvSpPr>
        <p:spPr bwMode="auto">
          <a:xfrm>
            <a:off x="5346700" y="53086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0" name="Donut 9"/>
          <p:cNvSpPr/>
          <p:nvPr/>
        </p:nvSpPr>
        <p:spPr bwMode="auto">
          <a:xfrm>
            <a:off x="4394200" y="53594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1" name="Donut 10"/>
          <p:cNvSpPr/>
          <p:nvPr/>
        </p:nvSpPr>
        <p:spPr bwMode="auto">
          <a:xfrm>
            <a:off x="6248400" y="46736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2" name="Donut 11"/>
          <p:cNvSpPr/>
          <p:nvPr/>
        </p:nvSpPr>
        <p:spPr bwMode="auto">
          <a:xfrm>
            <a:off x="4876800" y="53594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3" name="Donut 12"/>
          <p:cNvSpPr/>
          <p:nvPr/>
        </p:nvSpPr>
        <p:spPr bwMode="auto">
          <a:xfrm>
            <a:off x="6591300" y="43180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4" name="Donut 13"/>
          <p:cNvSpPr/>
          <p:nvPr/>
        </p:nvSpPr>
        <p:spPr bwMode="auto">
          <a:xfrm>
            <a:off x="3467100" y="50419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5" name="Donut 14"/>
          <p:cNvSpPr/>
          <p:nvPr/>
        </p:nvSpPr>
        <p:spPr bwMode="auto">
          <a:xfrm>
            <a:off x="3644900" y="53594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7" name="Donut 16"/>
          <p:cNvSpPr/>
          <p:nvPr/>
        </p:nvSpPr>
        <p:spPr bwMode="auto">
          <a:xfrm>
            <a:off x="5461000" y="49784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18" name="Donut 17"/>
          <p:cNvSpPr/>
          <p:nvPr/>
        </p:nvSpPr>
        <p:spPr bwMode="auto">
          <a:xfrm>
            <a:off x="6756400" y="3962400"/>
            <a:ext cx="355600" cy="355600"/>
          </a:xfrm>
          <a:prstGeom prst="donu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rgbClr val="FF0000"/>
              </a:solidFill>
              <a:latin typeface="Times New Roman" pitchFamily="18" charset="0"/>
            </a:endParaRPr>
          </a:p>
        </p:txBody>
      </p:sp>
      <p:sp>
        <p:nvSpPr>
          <p:cNvPr id="19" name="Donut 18"/>
          <p:cNvSpPr/>
          <p:nvPr/>
        </p:nvSpPr>
        <p:spPr bwMode="auto">
          <a:xfrm>
            <a:off x="2895600" y="45593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0" name="Donut 19"/>
          <p:cNvSpPr/>
          <p:nvPr/>
        </p:nvSpPr>
        <p:spPr bwMode="auto">
          <a:xfrm>
            <a:off x="6248400" y="36830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1" name="Donut 20"/>
          <p:cNvSpPr/>
          <p:nvPr/>
        </p:nvSpPr>
        <p:spPr bwMode="auto">
          <a:xfrm>
            <a:off x="5105400" y="51308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2" name="Donut 21"/>
          <p:cNvSpPr/>
          <p:nvPr/>
        </p:nvSpPr>
        <p:spPr bwMode="auto">
          <a:xfrm>
            <a:off x="6756400" y="3327400"/>
            <a:ext cx="355600" cy="355600"/>
          </a:xfrm>
          <a:prstGeom prst="donut">
            <a:avLst/>
          </a:prstGeom>
          <a:solidFill>
            <a:schemeClr val="bg2">
              <a:lumMod val="65000"/>
              <a:lumOff val="3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3" name="TextBox 2"/>
          <p:cNvSpPr txBox="1"/>
          <p:nvPr/>
        </p:nvSpPr>
        <p:spPr>
          <a:xfrm rot="5400000">
            <a:off x="3633399" y="1397067"/>
            <a:ext cx="2209800" cy="276999"/>
          </a:xfrm>
          <a:prstGeom prst="rect">
            <a:avLst/>
          </a:prstGeom>
          <a:solidFill>
            <a:srgbClr val="063737">
              <a:alpha val="86000"/>
            </a:srgbClr>
          </a:solidFill>
        </p:spPr>
        <p:txBody>
          <a:bodyPr wrap="square" rtlCol="0">
            <a:spAutoFit/>
          </a:bodyPr>
          <a:lstStyle/>
          <a:p>
            <a:pPr algn="ctr"/>
            <a:r>
              <a:rPr lang="en-US" sz="1200" dirty="0" smtClean="0"/>
              <a:t>Policy</a:t>
            </a:r>
            <a:endParaRPr lang="en-US" sz="1200" dirty="0"/>
          </a:p>
        </p:txBody>
      </p:sp>
      <p:sp>
        <p:nvSpPr>
          <p:cNvPr id="16" name="Donut 15"/>
          <p:cNvSpPr/>
          <p:nvPr/>
        </p:nvSpPr>
        <p:spPr bwMode="auto">
          <a:xfrm rot="20864830">
            <a:off x="1822450" y="3219109"/>
            <a:ext cx="6108700" cy="2668588"/>
          </a:xfrm>
          <a:prstGeom prst="donut">
            <a:avLst>
              <a:gd name="adj" fmla="val 3997"/>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3" name="TextBox 22"/>
          <p:cNvSpPr txBox="1"/>
          <p:nvPr/>
        </p:nvSpPr>
        <p:spPr>
          <a:xfrm rot="20392495">
            <a:off x="3982716" y="3916190"/>
            <a:ext cx="2185214" cy="707886"/>
          </a:xfrm>
          <a:prstGeom prst="rect">
            <a:avLst/>
          </a:prstGeom>
          <a:solidFill>
            <a:schemeClr val="accent5">
              <a:lumMod val="90000"/>
              <a:alpha val="86000"/>
            </a:schemeClr>
          </a:solidFill>
        </p:spPr>
        <p:txBody>
          <a:bodyPr wrap="none" rtlCol="0">
            <a:spAutoFit/>
          </a:bodyPr>
          <a:lstStyle/>
          <a:p>
            <a:r>
              <a:rPr lang="en-US" dirty="0" smtClean="0">
                <a:effectLst>
                  <a:outerShdw blurRad="50800" dist="38100" dir="2700000" algn="tl" rotWithShape="0">
                    <a:srgbClr val="000000">
                      <a:alpha val="43000"/>
                    </a:srgbClr>
                  </a:outerShdw>
                </a:effectLst>
              </a:rPr>
              <a:t>Delivery</a:t>
            </a:r>
            <a:endParaRPr lang="en-US" dirty="0">
              <a:effectLst>
                <a:outerShdw blurRad="50800" dist="38100" dir="2700000" algn="tl" rotWithShape="0">
                  <a:srgbClr val="000000">
                    <a:alpha val="43000"/>
                  </a:srgbClr>
                </a:outerShdw>
              </a:effectLst>
            </a:endParaRPr>
          </a:p>
        </p:txBody>
      </p:sp>
      <p:sp>
        <p:nvSpPr>
          <p:cNvPr id="24" name="Content Placeholder 2"/>
          <p:cNvSpPr txBox="1">
            <a:spLocks/>
          </p:cNvSpPr>
          <p:nvPr/>
        </p:nvSpPr>
        <p:spPr bwMode="auto">
          <a:xfrm rot="16200000">
            <a:off x="-1992109" y="2840234"/>
            <a:ext cx="5863826" cy="546103"/>
          </a:xfrm>
          <a:prstGeom prst="rect">
            <a:avLst/>
          </a:prstGeom>
          <a:solidFill>
            <a:srgbClr val="000062">
              <a:alpha val="72000"/>
            </a:srgbClr>
          </a:solidFill>
          <a:ln>
            <a:noFill/>
          </a:ln>
          <a:extLst>
            <a:ext uri="{FAA26D3D-D897-4be2-8F04-BA451C77F1D7}">
              <ma14:placeholderFlag xmlns:ma14="http://schemas.microsoft.com/office/mac/drawingml/2011/main" val="1"/>
            </a:ext>
          </a:extLst>
        </p:spPr>
        <p:txBody>
          <a:bodyPr vert="horz" wrap="square" lIns="102870" tIns="51436" rIns="102870" bIns="51436" numCol="1" anchor="t" anchorCtr="0" compatLnSpc="1">
            <a:prstTxWarp prst="textNoShape">
              <a:avLst/>
            </a:prstTxWarp>
            <a:normAutofit fontScale="92500" lnSpcReduction="20000"/>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r>
              <a:rPr lang="en-AU" sz="3800" b="0" dirty="0" smtClean="0"/>
              <a:t>   Learning goes upward =&gt;</a:t>
            </a:r>
            <a:endParaRPr lang="en-US" sz="3800" b="0" dirty="0" smtClean="0"/>
          </a:p>
          <a:p>
            <a:endParaRPr lang="en-US" b="0" dirty="0"/>
          </a:p>
        </p:txBody>
      </p:sp>
    </p:spTree>
    <p:extLst>
      <p:ext uri="{BB962C8B-B14F-4D97-AF65-F5344CB8AC3E}">
        <p14:creationId xmlns:p14="http://schemas.microsoft.com/office/powerpoint/2010/main" val="21834973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ppt_y</p:attrName>
                                        </p:attrNameLst>
                                      </p:cBhvr>
                                      <p:tavLst>
                                        <p:tav tm="0">
                                          <p:val>
                                            <p:strVal val="#ppt_y+#ppt_h*1.125000"/>
                                          </p:val>
                                        </p:tav>
                                        <p:tav tm="100000">
                                          <p:val>
                                            <p:strVal val="#ppt_y"/>
                                          </p:val>
                                        </p:tav>
                                      </p:tavLst>
                                    </p:anim>
                                    <p:animEffect transition="in" filter="wipe(up)">
                                      <p:cBhvr>
                                        <p:cTn id="18" dur="500"/>
                                        <p:tgtEl>
                                          <p:spTgt spid="6"/>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p:tgtEl>
                                          <p:spTgt spid="7"/>
                                        </p:tgtEl>
                                        <p:attrNameLst>
                                          <p:attrName>ppt_y</p:attrName>
                                        </p:attrNameLst>
                                      </p:cBhvr>
                                      <p:tavLst>
                                        <p:tav tm="0">
                                          <p:val>
                                            <p:strVal val="#ppt_y+#ppt_h*1.125000"/>
                                          </p:val>
                                        </p:tav>
                                        <p:tav tm="100000">
                                          <p:val>
                                            <p:strVal val="#ppt_y"/>
                                          </p:val>
                                        </p:tav>
                                      </p:tavLst>
                                    </p:anim>
                                    <p:animEffect transition="in" filter="wipe(up)">
                                      <p:cBhvr>
                                        <p:cTn id="22" dur="500"/>
                                        <p:tgtEl>
                                          <p:spTgt spid="7"/>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ppt_y</p:attrName>
                                        </p:attrNameLst>
                                      </p:cBhvr>
                                      <p:tavLst>
                                        <p:tav tm="0">
                                          <p:val>
                                            <p:strVal val="#ppt_y+#ppt_h*1.125000"/>
                                          </p:val>
                                        </p:tav>
                                        <p:tav tm="100000">
                                          <p:val>
                                            <p:strVal val="#ppt_y"/>
                                          </p:val>
                                        </p:tav>
                                      </p:tavLst>
                                    </p:anim>
                                    <p:animEffect transition="in" filter="wipe(up)">
                                      <p:cBhvr>
                                        <p:cTn id="26" dur="500"/>
                                        <p:tgtEl>
                                          <p:spTgt spid="8"/>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p:tgtEl>
                                          <p:spTgt spid="9"/>
                                        </p:tgtEl>
                                        <p:attrNameLst>
                                          <p:attrName>ppt_y</p:attrName>
                                        </p:attrNameLst>
                                      </p:cBhvr>
                                      <p:tavLst>
                                        <p:tav tm="0">
                                          <p:val>
                                            <p:strVal val="#ppt_y+#ppt_h*1.125000"/>
                                          </p:val>
                                        </p:tav>
                                        <p:tav tm="100000">
                                          <p:val>
                                            <p:strVal val="#ppt_y"/>
                                          </p:val>
                                        </p:tav>
                                      </p:tavLst>
                                    </p:anim>
                                    <p:animEffect transition="in" filter="wipe(up)">
                                      <p:cBhvr>
                                        <p:cTn id="30" dur="500"/>
                                        <p:tgtEl>
                                          <p:spTgt spid="9"/>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p:tgtEl>
                                          <p:spTgt spid="10"/>
                                        </p:tgtEl>
                                        <p:attrNameLst>
                                          <p:attrName>ppt_y</p:attrName>
                                        </p:attrNameLst>
                                      </p:cBhvr>
                                      <p:tavLst>
                                        <p:tav tm="0">
                                          <p:val>
                                            <p:strVal val="#ppt_y+#ppt_h*1.125000"/>
                                          </p:val>
                                        </p:tav>
                                        <p:tav tm="100000">
                                          <p:val>
                                            <p:strVal val="#ppt_y"/>
                                          </p:val>
                                        </p:tav>
                                      </p:tavLst>
                                    </p:anim>
                                    <p:animEffect transition="in" filter="wipe(up)">
                                      <p:cBhvr>
                                        <p:cTn id="34" dur="500"/>
                                        <p:tgtEl>
                                          <p:spTgt spid="10"/>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p:tgtEl>
                                          <p:spTgt spid="11"/>
                                        </p:tgtEl>
                                        <p:attrNameLst>
                                          <p:attrName>ppt_y</p:attrName>
                                        </p:attrNameLst>
                                      </p:cBhvr>
                                      <p:tavLst>
                                        <p:tav tm="0">
                                          <p:val>
                                            <p:strVal val="#ppt_y+#ppt_h*1.125000"/>
                                          </p:val>
                                        </p:tav>
                                        <p:tav tm="100000">
                                          <p:val>
                                            <p:strVal val="#ppt_y"/>
                                          </p:val>
                                        </p:tav>
                                      </p:tavLst>
                                    </p:anim>
                                    <p:animEffect transition="in" filter="wipe(up)">
                                      <p:cBhvr>
                                        <p:cTn id="38" dur="500"/>
                                        <p:tgtEl>
                                          <p:spTgt spid="11"/>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p:tgtEl>
                                          <p:spTgt spid="12"/>
                                        </p:tgtEl>
                                        <p:attrNameLst>
                                          <p:attrName>ppt_y</p:attrName>
                                        </p:attrNameLst>
                                      </p:cBhvr>
                                      <p:tavLst>
                                        <p:tav tm="0">
                                          <p:val>
                                            <p:strVal val="#ppt_y+#ppt_h*1.125000"/>
                                          </p:val>
                                        </p:tav>
                                        <p:tav tm="100000">
                                          <p:val>
                                            <p:strVal val="#ppt_y"/>
                                          </p:val>
                                        </p:tav>
                                      </p:tavLst>
                                    </p:anim>
                                    <p:animEffect transition="in" filter="wipe(up)">
                                      <p:cBhvr>
                                        <p:cTn id="42" dur="500"/>
                                        <p:tgtEl>
                                          <p:spTgt spid="12"/>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p:tgtEl>
                                          <p:spTgt spid="13"/>
                                        </p:tgtEl>
                                        <p:attrNameLst>
                                          <p:attrName>ppt_y</p:attrName>
                                        </p:attrNameLst>
                                      </p:cBhvr>
                                      <p:tavLst>
                                        <p:tav tm="0">
                                          <p:val>
                                            <p:strVal val="#ppt_y+#ppt_h*1.125000"/>
                                          </p:val>
                                        </p:tav>
                                        <p:tav tm="100000">
                                          <p:val>
                                            <p:strVal val="#ppt_y"/>
                                          </p:val>
                                        </p:tav>
                                      </p:tavLst>
                                    </p:anim>
                                    <p:animEffect transition="in" filter="wipe(up)">
                                      <p:cBhvr>
                                        <p:cTn id="46" dur="500"/>
                                        <p:tgtEl>
                                          <p:spTgt spid="13"/>
                                        </p:tgtEl>
                                      </p:cBhvr>
                                    </p:animEffect>
                                  </p:childTnLst>
                                </p:cTn>
                              </p:par>
                              <p:par>
                                <p:cTn id="47" presetID="12" presetClass="entr" presetSubtype="4"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p:tgtEl>
                                          <p:spTgt spid="14"/>
                                        </p:tgtEl>
                                        <p:attrNameLst>
                                          <p:attrName>ppt_y</p:attrName>
                                        </p:attrNameLst>
                                      </p:cBhvr>
                                      <p:tavLst>
                                        <p:tav tm="0">
                                          <p:val>
                                            <p:strVal val="#ppt_y+#ppt_h*1.125000"/>
                                          </p:val>
                                        </p:tav>
                                        <p:tav tm="100000">
                                          <p:val>
                                            <p:strVal val="#ppt_y"/>
                                          </p:val>
                                        </p:tav>
                                      </p:tavLst>
                                    </p:anim>
                                    <p:animEffect transition="in" filter="wipe(up)">
                                      <p:cBhvr>
                                        <p:cTn id="50" dur="500"/>
                                        <p:tgtEl>
                                          <p:spTgt spid="14"/>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p:tgtEl>
                                          <p:spTgt spid="15"/>
                                        </p:tgtEl>
                                        <p:attrNameLst>
                                          <p:attrName>ppt_y</p:attrName>
                                        </p:attrNameLst>
                                      </p:cBhvr>
                                      <p:tavLst>
                                        <p:tav tm="0">
                                          <p:val>
                                            <p:strVal val="#ppt_y+#ppt_h*1.125000"/>
                                          </p:val>
                                        </p:tav>
                                        <p:tav tm="100000">
                                          <p:val>
                                            <p:strVal val="#ppt_y"/>
                                          </p:val>
                                        </p:tav>
                                      </p:tavLst>
                                    </p:anim>
                                    <p:animEffect transition="in" filter="wipe(up)">
                                      <p:cBhvr>
                                        <p:cTn id="54" dur="500"/>
                                        <p:tgtEl>
                                          <p:spTgt spid="15"/>
                                        </p:tgtEl>
                                      </p:cBhvr>
                                    </p:animEffect>
                                  </p:childTnLst>
                                </p:cTn>
                              </p:par>
                              <p:par>
                                <p:cTn id="55" presetID="12" presetClass="entr" presetSubtype="4"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p:tgtEl>
                                          <p:spTgt spid="17"/>
                                        </p:tgtEl>
                                        <p:attrNameLst>
                                          <p:attrName>ppt_y</p:attrName>
                                        </p:attrNameLst>
                                      </p:cBhvr>
                                      <p:tavLst>
                                        <p:tav tm="0">
                                          <p:val>
                                            <p:strVal val="#ppt_y+#ppt_h*1.125000"/>
                                          </p:val>
                                        </p:tav>
                                        <p:tav tm="100000">
                                          <p:val>
                                            <p:strVal val="#ppt_y"/>
                                          </p:val>
                                        </p:tav>
                                      </p:tavLst>
                                    </p:anim>
                                    <p:animEffect transition="in" filter="wipe(up)">
                                      <p:cBhvr>
                                        <p:cTn id="58" dur="500"/>
                                        <p:tgtEl>
                                          <p:spTgt spid="17"/>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p:tgtEl>
                                          <p:spTgt spid="19"/>
                                        </p:tgtEl>
                                        <p:attrNameLst>
                                          <p:attrName>ppt_y</p:attrName>
                                        </p:attrNameLst>
                                      </p:cBhvr>
                                      <p:tavLst>
                                        <p:tav tm="0">
                                          <p:val>
                                            <p:strVal val="#ppt_y+#ppt_h*1.125000"/>
                                          </p:val>
                                        </p:tav>
                                        <p:tav tm="100000">
                                          <p:val>
                                            <p:strVal val="#ppt_y"/>
                                          </p:val>
                                        </p:tav>
                                      </p:tavLst>
                                    </p:anim>
                                    <p:animEffect transition="in" filter="wipe(up)">
                                      <p:cBhvr>
                                        <p:cTn id="62" dur="500"/>
                                        <p:tgtEl>
                                          <p:spTgt spid="19"/>
                                        </p:tgtEl>
                                      </p:cBhvr>
                                    </p:animEffect>
                                  </p:childTnLst>
                                </p:cTn>
                              </p:par>
                              <p:par>
                                <p:cTn id="63" presetID="12" presetClass="entr" presetSubtype="4"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p:tgtEl>
                                          <p:spTgt spid="20"/>
                                        </p:tgtEl>
                                        <p:attrNameLst>
                                          <p:attrName>ppt_y</p:attrName>
                                        </p:attrNameLst>
                                      </p:cBhvr>
                                      <p:tavLst>
                                        <p:tav tm="0">
                                          <p:val>
                                            <p:strVal val="#ppt_y+#ppt_h*1.125000"/>
                                          </p:val>
                                        </p:tav>
                                        <p:tav tm="100000">
                                          <p:val>
                                            <p:strVal val="#ppt_y"/>
                                          </p:val>
                                        </p:tav>
                                      </p:tavLst>
                                    </p:anim>
                                    <p:animEffect transition="in" filter="wipe(up)">
                                      <p:cBhvr>
                                        <p:cTn id="66" dur="500"/>
                                        <p:tgtEl>
                                          <p:spTgt spid="20"/>
                                        </p:tgtEl>
                                      </p:cBhvr>
                                    </p:animEffect>
                                  </p:childTnLst>
                                </p:cTn>
                              </p:par>
                              <p:par>
                                <p:cTn id="67" presetID="12" presetClass="entr" presetSubtype="4"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p:tgtEl>
                                          <p:spTgt spid="21"/>
                                        </p:tgtEl>
                                        <p:attrNameLst>
                                          <p:attrName>ppt_y</p:attrName>
                                        </p:attrNameLst>
                                      </p:cBhvr>
                                      <p:tavLst>
                                        <p:tav tm="0">
                                          <p:val>
                                            <p:strVal val="#ppt_y+#ppt_h*1.125000"/>
                                          </p:val>
                                        </p:tav>
                                        <p:tav tm="100000">
                                          <p:val>
                                            <p:strVal val="#ppt_y"/>
                                          </p:val>
                                        </p:tav>
                                      </p:tavLst>
                                    </p:anim>
                                    <p:animEffect transition="in" filter="wipe(up)">
                                      <p:cBhvr>
                                        <p:cTn id="70" dur="500"/>
                                        <p:tgtEl>
                                          <p:spTgt spid="21"/>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p:tgtEl>
                                          <p:spTgt spid="22"/>
                                        </p:tgtEl>
                                        <p:attrNameLst>
                                          <p:attrName>ppt_y</p:attrName>
                                        </p:attrNameLst>
                                      </p:cBhvr>
                                      <p:tavLst>
                                        <p:tav tm="0">
                                          <p:val>
                                            <p:strVal val="#ppt_y+#ppt_h*1.125000"/>
                                          </p:val>
                                        </p:tav>
                                        <p:tav tm="100000">
                                          <p:val>
                                            <p:strVal val="#ppt_y"/>
                                          </p:val>
                                        </p:tav>
                                      </p:tavLst>
                                    </p:anim>
                                    <p:animEffect transition="in" filter="wipe(up)">
                                      <p:cBhvr>
                                        <p:cTn id="74" dur="500"/>
                                        <p:tgtEl>
                                          <p:spTgt spid="22"/>
                                        </p:tgtEl>
                                      </p:cBhvr>
                                    </p:animEffect>
                                  </p:childTnLst>
                                </p:cTn>
                              </p:par>
                              <p:par>
                                <p:cTn id="75" presetID="12" presetClass="entr" presetSubtype="4"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500"/>
                                        <p:tgtEl>
                                          <p:spTgt spid="16"/>
                                        </p:tgtEl>
                                        <p:attrNameLst>
                                          <p:attrName>ppt_y</p:attrName>
                                        </p:attrNameLst>
                                      </p:cBhvr>
                                      <p:tavLst>
                                        <p:tav tm="0">
                                          <p:val>
                                            <p:strVal val="#ppt_y+#ppt_h*1.125000"/>
                                          </p:val>
                                        </p:tav>
                                        <p:tav tm="100000">
                                          <p:val>
                                            <p:strVal val="#ppt_y"/>
                                          </p:val>
                                        </p:tav>
                                      </p:tavLst>
                                    </p:anim>
                                    <p:animEffect transition="in" filter="wipe(up)">
                                      <p:cBhvr>
                                        <p:cTn id="78" dur="500"/>
                                        <p:tgtEl>
                                          <p:spTgt spid="16"/>
                                        </p:tgtEl>
                                      </p:cBhvr>
                                    </p:animEffect>
                                  </p:childTnLst>
                                </p:cTn>
                              </p:par>
                              <p:par>
                                <p:cTn id="79" presetID="12" presetClass="entr" presetSubtype="4"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additive="base">
                                        <p:cTn id="81" dur="500"/>
                                        <p:tgtEl>
                                          <p:spTgt spid="23"/>
                                        </p:tgtEl>
                                        <p:attrNameLst>
                                          <p:attrName>ppt_y</p:attrName>
                                        </p:attrNameLst>
                                      </p:cBhvr>
                                      <p:tavLst>
                                        <p:tav tm="0">
                                          <p:val>
                                            <p:strVal val="#ppt_y+#ppt_h*1.125000"/>
                                          </p:val>
                                        </p:tav>
                                        <p:tav tm="100000">
                                          <p:val>
                                            <p:strVal val="#ppt_y"/>
                                          </p:val>
                                        </p:tav>
                                      </p:tavLst>
                                    </p:anim>
                                    <p:animEffect transition="in" filter="wipe(up)">
                                      <p:cBhvr>
                                        <p:cTn id="82" dur="5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additive="base">
                                        <p:cTn id="87" dur="500" fill="hold"/>
                                        <p:tgtEl>
                                          <p:spTgt spid="24"/>
                                        </p:tgtEl>
                                        <p:attrNameLst>
                                          <p:attrName>ppt_x</p:attrName>
                                        </p:attrNameLst>
                                      </p:cBhvr>
                                      <p:tavLst>
                                        <p:tav tm="0">
                                          <p:val>
                                            <p:strVal val="#ppt_x"/>
                                          </p:val>
                                        </p:tav>
                                        <p:tav tm="100000">
                                          <p:val>
                                            <p:strVal val="#ppt_x"/>
                                          </p:val>
                                        </p:tav>
                                      </p:tavLst>
                                    </p:anim>
                                    <p:anim calcmode="lin" valueType="num">
                                      <p:cBhvr additive="base">
                                        <p:cTn id="8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2" fill="hold" grpId="0" nodeType="click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additive="base">
                                        <p:cTn id="93" dur="500" fill="hold"/>
                                        <p:tgtEl>
                                          <p:spTgt spid="18"/>
                                        </p:tgtEl>
                                        <p:attrNameLst>
                                          <p:attrName>ppt_x</p:attrName>
                                        </p:attrNameLst>
                                      </p:cBhvr>
                                      <p:tavLst>
                                        <p:tav tm="0">
                                          <p:val>
                                            <p:strVal val="1+#ppt_w/2"/>
                                          </p:val>
                                        </p:tav>
                                        <p:tav tm="100000">
                                          <p:val>
                                            <p:strVal val="#ppt_x"/>
                                          </p:val>
                                        </p:tav>
                                      </p:tavLst>
                                    </p:anim>
                                    <p:anim calcmode="lin" valueType="num">
                                      <p:cBhvr additive="base">
                                        <p:cTn id="94"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7" grpId="0" animBg="1"/>
      <p:bldP spid="18" grpId="0" animBg="1"/>
      <p:bldP spid="19" grpId="0" animBg="1"/>
      <p:bldP spid="20" grpId="0" animBg="1"/>
      <p:bldP spid="21" grpId="0" animBg="1"/>
      <p:bldP spid="22" grpId="0" animBg="1"/>
      <p:bldP spid="3" grpId="0" animBg="1"/>
      <p:bldP spid="16" grpId="0" animBg="1"/>
      <p:bldP spid="23" grpId="0" animBg="1"/>
      <p:bldP spid="2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459504"/>
            <a:ext cx="9144000" cy="1146175"/>
          </a:xfrm>
        </p:spPr>
        <p:txBody>
          <a:bodyPr/>
          <a:lstStyle/>
          <a:p>
            <a:r>
              <a:rPr lang="en-US" sz="3600" dirty="0" smtClean="0"/>
              <a:t>8  </a:t>
            </a:r>
            <a:r>
              <a:rPr lang="en-AU" sz="3600" dirty="0" smtClean="0">
                <a:solidFill>
                  <a:srgbClr val="FFFFFF"/>
                </a:solidFill>
              </a:rPr>
              <a:t>Institutionalising </a:t>
            </a:r>
            <a:r>
              <a:rPr lang="en-AU" sz="3600" dirty="0">
                <a:solidFill>
                  <a:srgbClr val="FFFFFF"/>
                </a:solidFill>
              </a:rPr>
              <a:t>evidence-based policy </a:t>
            </a:r>
            <a:br>
              <a:rPr lang="en-AU" sz="3600" dirty="0">
                <a:solidFill>
                  <a:srgbClr val="FFFFFF"/>
                </a:solidFill>
              </a:rPr>
            </a:br>
            <a:endParaRPr lang="en-US" sz="3600" dirty="0"/>
          </a:p>
        </p:txBody>
      </p:sp>
      <p:sp>
        <p:nvSpPr>
          <p:cNvPr id="2" name="Slide Number Placeholder 1"/>
          <p:cNvSpPr>
            <a:spLocks noGrp="1"/>
          </p:cNvSpPr>
          <p:nvPr>
            <p:ph type="sldNum" sz="quarter" idx="12"/>
          </p:nvPr>
        </p:nvSpPr>
        <p:spPr/>
        <p:txBody>
          <a:bodyPr/>
          <a:lstStyle/>
          <a:p>
            <a:pPr>
              <a:defRPr/>
            </a:pPr>
            <a:fld id="{EF808991-028D-6440-96F0-BFAADEE55D9F}" type="slidenum">
              <a:rPr lang="en-AU" smtClean="0"/>
              <a:pPr>
                <a:defRPr/>
              </a:pPr>
              <a:t>61</a:t>
            </a:fld>
            <a:endParaRPr lang="en-AU" dirty="0"/>
          </a:p>
        </p:txBody>
      </p:sp>
    </p:spTree>
    <p:extLst>
      <p:ext uri="{BB962C8B-B14F-4D97-AF65-F5344CB8AC3E}">
        <p14:creationId xmlns:p14="http://schemas.microsoft.com/office/powerpoint/2010/main" val="3768912395"/>
      </p:ext>
    </p:extLst>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922A38B-7F2D-AD4C-8629-0BA77A49703A}" type="slidenum">
              <a:rPr lang="en-AU" smtClean="0"/>
              <a:pPr>
                <a:defRPr/>
              </a:pPr>
              <a:t>62</a:t>
            </a:fld>
            <a:endParaRPr lang="en-AU" dirty="0"/>
          </a:p>
        </p:txBody>
      </p:sp>
      <p:pic>
        <p:nvPicPr>
          <p:cNvPr id="5" name="Picture 4" descr="800px-Bookplate_of_the_Royal_Society_(Great_Britain).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300" y="147256"/>
            <a:ext cx="6045200" cy="7322249"/>
          </a:xfrm>
          <a:prstGeom prst="rect">
            <a:avLst/>
          </a:prstGeom>
        </p:spPr>
      </p:pic>
      <p:sp>
        <p:nvSpPr>
          <p:cNvPr id="4" name="Content Placeholder 5"/>
          <p:cNvSpPr txBox="1">
            <a:spLocks/>
          </p:cNvSpPr>
          <p:nvPr/>
        </p:nvSpPr>
        <p:spPr bwMode="auto">
          <a:xfrm>
            <a:off x="6286500" y="2353468"/>
            <a:ext cx="2857500" cy="1710532"/>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r>
              <a:rPr lang="en-US" b="0" dirty="0" smtClean="0">
                <a:latin typeface="Arial" charset="0"/>
              </a:rPr>
              <a:t>Continual testing against the facts of the life world</a:t>
            </a:r>
            <a:endParaRPr lang="en-US" b="0" dirty="0">
              <a:latin typeface="Arial" charset="0"/>
            </a:endParaRPr>
          </a:p>
        </p:txBody>
      </p:sp>
    </p:spTree>
    <p:extLst>
      <p:ext uri="{BB962C8B-B14F-4D97-AF65-F5344CB8AC3E}">
        <p14:creationId xmlns:p14="http://schemas.microsoft.com/office/powerpoint/2010/main" val="26678031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hat-are-capillaries_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2755897" y="181373"/>
            <a:ext cx="5994402" cy="5757123"/>
          </a:xfrm>
          <a:prstGeom prst="rect">
            <a:avLst/>
          </a:prstGeom>
        </p:spPr>
      </p:pic>
      <p:sp>
        <p:nvSpPr>
          <p:cNvPr id="11" name="Donut 10"/>
          <p:cNvSpPr/>
          <p:nvPr/>
        </p:nvSpPr>
        <p:spPr bwMode="auto">
          <a:xfrm>
            <a:off x="7391400" y="4673600"/>
            <a:ext cx="355600" cy="355600"/>
          </a:xfrm>
          <a:prstGeom prst="donut">
            <a:avLst/>
          </a:prstGeom>
          <a:solidFill>
            <a:schemeClr val="bg2">
              <a:lumMod val="65000"/>
              <a:lumOff val="35000"/>
              <a:alpha val="7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sp>
        <p:nvSpPr>
          <p:cNvPr id="13" name="Donut 12"/>
          <p:cNvSpPr/>
          <p:nvPr/>
        </p:nvSpPr>
        <p:spPr bwMode="auto">
          <a:xfrm>
            <a:off x="7734300" y="4318000"/>
            <a:ext cx="355600" cy="355600"/>
          </a:xfrm>
          <a:prstGeom prst="donut">
            <a:avLst/>
          </a:prstGeom>
          <a:solidFill>
            <a:schemeClr val="bg2">
              <a:lumMod val="65000"/>
              <a:lumOff val="35000"/>
              <a:alpha val="7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sp>
        <p:nvSpPr>
          <p:cNvPr id="18" name="Donut 17"/>
          <p:cNvSpPr/>
          <p:nvPr/>
        </p:nvSpPr>
        <p:spPr bwMode="auto">
          <a:xfrm>
            <a:off x="7899400" y="3962400"/>
            <a:ext cx="355600" cy="355600"/>
          </a:xfrm>
          <a:prstGeom prst="donut">
            <a:avLst/>
          </a:prstGeom>
          <a:solidFill>
            <a:srgbClr val="FF33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0" name="Donut 19"/>
          <p:cNvSpPr/>
          <p:nvPr/>
        </p:nvSpPr>
        <p:spPr bwMode="auto">
          <a:xfrm>
            <a:off x="7391400" y="3683000"/>
            <a:ext cx="355600" cy="355600"/>
          </a:xfrm>
          <a:prstGeom prst="donut">
            <a:avLst/>
          </a:prstGeom>
          <a:solidFill>
            <a:schemeClr val="bg2">
              <a:lumMod val="65000"/>
              <a:lumOff val="35000"/>
              <a:alpha val="7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sp>
        <p:nvSpPr>
          <p:cNvPr id="22" name="Donut 21"/>
          <p:cNvSpPr/>
          <p:nvPr/>
        </p:nvSpPr>
        <p:spPr bwMode="auto">
          <a:xfrm>
            <a:off x="7899400" y="3327400"/>
            <a:ext cx="355600" cy="355600"/>
          </a:xfrm>
          <a:prstGeom prst="donut">
            <a:avLst/>
          </a:prstGeom>
          <a:solidFill>
            <a:schemeClr val="bg2">
              <a:lumMod val="65000"/>
              <a:lumOff val="35000"/>
              <a:alpha val="7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pic>
        <p:nvPicPr>
          <p:cNvPr id="23" name="Picture 22" descr="800px-Bookplate_of_the_Royal_Society_(Great_Britai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608" y="2966916"/>
            <a:ext cx="2230892" cy="2702168"/>
          </a:xfrm>
          <a:prstGeom prst="rect">
            <a:avLst/>
          </a:prstGeom>
        </p:spPr>
      </p:pic>
      <p:sp>
        <p:nvSpPr>
          <p:cNvPr id="49" name="Freeform 48"/>
          <p:cNvSpPr/>
          <p:nvPr/>
        </p:nvSpPr>
        <p:spPr>
          <a:xfrm>
            <a:off x="5651500" y="279400"/>
            <a:ext cx="254000" cy="3492500"/>
          </a:xfrm>
          <a:custGeom>
            <a:avLst/>
            <a:gdLst>
              <a:gd name="connsiteX0" fmla="*/ 190500 w 254000"/>
              <a:gd name="connsiteY0" fmla="*/ 3492500 h 3492500"/>
              <a:gd name="connsiteX1" fmla="*/ 190500 w 254000"/>
              <a:gd name="connsiteY1" fmla="*/ 3492500 h 3492500"/>
              <a:gd name="connsiteX2" fmla="*/ 127000 w 254000"/>
              <a:gd name="connsiteY2" fmla="*/ 3289300 h 3492500"/>
              <a:gd name="connsiteX3" fmla="*/ 114300 w 254000"/>
              <a:gd name="connsiteY3" fmla="*/ 3251200 h 3492500"/>
              <a:gd name="connsiteX4" fmla="*/ 101600 w 254000"/>
              <a:gd name="connsiteY4" fmla="*/ 3213100 h 3492500"/>
              <a:gd name="connsiteX5" fmla="*/ 76200 w 254000"/>
              <a:gd name="connsiteY5" fmla="*/ 3175000 h 3492500"/>
              <a:gd name="connsiteX6" fmla="*/ 50800 w 254000"/>
              <a:gd name="connsiteY6" fmla="*/ 3098800 h 3492500"/>
              <a:gd name="connsiteX7" fmla="*/ 0 w 254000"/>
              <a:gd name="connsiteY7" fmla="*/ 3022600 h 3492500"/>
              <a:gd name="connsiteX8" fmla="*/ 12700 w 254000"/>
              <a:gd name="connsiteY8" fmla="*/ 2933700 h 3492500"/>
              <a:gd name="connsiteX9" fmla="*/ 50800 w 254000"/>
              <a:gd name="connsiteY9" fmla="*/ 2806700 h 3492500"/>
              <a:gd name="connsiteX10" fmla="*/ 63500 w 254000"/>
              <a:gd name="connsiteY10" fmla="*/ 2768600 h 3492500"/>
              <a:gd name="connsiteX11" fmla="*/ 114300 w 254000"/>
              <a:gd name="connsiteY11" fmla="*/ 2654300 h 3492500"/>
              <a:gd name="connsiteX12" fmla="*/ 127000 w 254000"/>
              <a:gd name="connsiteY12" fmla="*/ 2616200 h 3492500"/>
              <a:gd name="connsiteX13" fmla="*/ 139700 w 254000"/>
              <a:gd name="connsiteY13" fmla="*/ 2578100 h 3492500"/>
              <a:gd name="connsiteX14" fmla="*/ 152400 w 254000"/>
              <a:gd name="connsiteY14" fmla="*/ 2527300 h 3492500"/>
              <a:gd name="connsiteX15" fmla="*/ 177800 w 254000"/>
              <a:gd name="connsiteY15" fmla="*/ 2451100 h 3492500"/>
              <a:gd name="connsiteX16" fmla="*/ 190500 w 254000"/>
              <a:gd name="connsiteY16" fmla="*/ 2413000 h 3492500"/>
              <a:gd name="connsiteX17" fmla="*/ 203200 w 254000"/>
              <a:gd name="connsiteY17" fmla="*/ 2362200 h 3492500"/>
              <a:gd name="connsiteX18" fmla="*/ 228600 w 254000"/>
              <a:gd name="connsiteY18" fmla="*/ 2286000 h 3492500"/>
              <a:gd name="connsiteX19" fmla="*/ 254000 w 254000"/>
              <a:gd name="connsiteY19" fmla="*/ 2197100 h 3492500"/>
              <a:gd name="connsiteX20" fmla="*/ 241300 w 254000"/>
              <a:gd name="connsiteY20" fmla="*/ 2032000 h 3492500"/>
              <a:gd name="connsiteX21" fmla="*/ 215900 w 254000"/>
              <a:gd name="connsiteY21" fmla="*/ 1943100 h 3492500"/>
              <a:gd name="connsiteX22" fmla="*/ 203200 w 254000"/>
              <a:gd name="connsiteY22" fmla="*/ 1892300 h 3492500"/>
              <a:gd name="connsiteX23" fmla="*/ 177800 w 254000"/>
              <a:gd name="connsiteY23" fmla="*/ 1816100 h 3492500"/>
              <a:gd name="connsiteX24" fmla="*/ 165100 w 254000"/>
              <a:gd name="connsiteY24" fmla="*/ 1778000 h 3492500"/>
              <a:gd name="connsiteX25" fmla="*/ 152400 w 254000"/>
              <a:gd name="connsiteY25" fmla="*/ 1727200 h 3492500"/>
              <a:gd name="connsiteX26" fmla="*/ 139700 w 254000"/>
              <a:gd name="connsiteY26" fmla="*/ 1663700 h 3492500"/>
              <a:gd name="connsiteX27" fmla="*/ 114300 w 254000"/>
              <a:gd name="connsiteY27" fmla="*/ 1587500 h 3492500"/>
              <a:gd name="connsiteX28" fmla="*/ 101600 w 254000"/>
              <a:gd name="connsiteY28" fmla="*/ 1549400 h 3492500"/>
              <a:gd name="connsiteX29" fmla="*/ 88900 w 254000"/>
              <a:gd name="connsiteY29" fmla="*/ 1511300 h 3492500"/>
              <a:gd name="connsiteX30" fmla="*/ 76200 w 254000"/>
              <a:gd name="connsiteY30" fmla="*/ 1473200 h 3492500"/>
              <a:gd name="connsiteX31" fmla="*/ 38100 w 254000"/>
              <a:gd name="connsiteY31" fmla="*/ 1397000 h 3492500"/>
              <a:gd name="connsiteX32" fmla="*/ 50800 w 254000"/>
              <a:gd name="connsiteY32" fmla="*/ 1333500 h 3492500"/>
              <a:gd name="connsiteX33" fmla="*/ 76200 w 254000"/>
              <a:gd name="connsiteY33" fmla="*/ 1257300 h 3492500"/>
              <a:gd name="connsiteX34" fmla="*/ 101600 w 254000"/>
              <a:gd name="connsiteY34" fmla="*/ 914400 h 3492500"/>
              <a:gd name="connsiteX35" fmla="*/ 114300 w 254000"/>
              <a:gd name="connsiteY35" fmla="*/ 825500 h 3492500"/>
              <a:gd name="connsiteX36" fmla="*/ 127000 w 254000"/>
              <a:gd name="connsiteY36" fmla="*/ 774700 h 3492500"/>
              <a:gd name="connsiteX37" fmla="*/ 139700 w 254000"/>
              <a:gd name="connsiteY37" fmla="*/ 698500 h 3492500"/>
              <a:gd name="connsiteX38" fmla="*/ 152400 w 254000"/>
              <a:gd name="connsiteY38" fmla="*/ 520700 h 3492500"/>
              <a:gd name="connsiteX39" fmla="*/ 139700 w 254000"/>
              <a:gd name="connsiteY39" fmla="*/ 241300 h 3492500"/>
              <a:gd name="connsiteX40" fmla="*/ 127000 w 254000"/>
              <a:gd name="connsiteY40" fmla="*/ 0 h 349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4000" h="3492500">
                <a:moveTo>
                  <a:pt x="190500" y="3492500"/>
                </a:moveTo>
                <a:lnTo>
                  <a:pt x="190500" y="3492500"/>
                </a:lnTo>
                <a:cubicBezTo>
                  <a:pt x="144707" y="3339855"/>
                  <a:pt x="166376" y="3407429"/>
                  <a:pt x="127000" y="3289300"/>
                </a:cubicBezTo>
                <a:lnTo>
                  <a:pt x="114300" y="3251200"/>
                </a:lnTo>
                <a:cubicBezTo>
                  <a:pt x="110067" y="3238500"/>
                  <a:pt x="109026" y="3224239"/>
                  <a:pt x="101600" y="3213100"/>
                </a:cubicBezTo>
                <a:cubicBezTo>
                  <a:pt x="93133" y="3200400"/>
                  <a:pt x="82399" y="3188948"/>
                  <a:pt x="76200" y="3175000"/>
                </a:cubicBezTo>
                <a:cubicBezTo>
                  <a:pt x="65326" y="3150534"/>
                  <a:pt x="65652" y="3121077"/>
                  <a:pt x="50800" y="3098800"/>
                </a:cubicBezTo>
                <a:lnTo>
                  <a:pt x="0" y="3022600"/>
                </a:lnTo>
                <a:cubicBezTo>
                  <a:pt x="4233" y="2992967"/>
                  <a:pt x="7345" y="2963151"/>
                  <a:pt x="12700" y="2933700"/>
                </a:cubicBezTo>
                <a:cubicBezTo>
                  <a:pt x="20377" y="2891474"/>
                  <a:pt x="37545" y="2846464"/>
                  <a:pt x="50800" y="2806700"/>
                </a:cubicBezTo>
                <a:cubicBezTo>
                  <a:pt x="55033" y="2794000"/>
                  <a:pt x="56074" y="2779739"/>
                  <a:pt x="63500" y="2768600"/>
                </a:cubicBezTo>
                <a:cubicBezTo>
                  <a:pt x="103752" y="2708223"/>
                  <a:pt x="84073" y="2744980"/>
                  <a:pt x="114300" y="2654300"/>
                </a:cubicBezTo>
                <a:lnTo>
                  <a:pt x="127000" y="2616200"/>
                </a:lnTo>
                <a:cubicBezTo>
                  <a:pt x="131233" y="2603500"/>
                  <a:pt x="136453" y="2591087"/>
                  <a:pt x="139700" y="2578100"/>
                </a:cubicBezTo>
                <a:cubicBezTo>
                  <a:pt x="143933" y="2561167"/>
                  <a:pt x="147384" y="2544018"/>
                  <a:pt x="152400" y="2527300"/>
                </a:cubicBezTo>
                <a:cubicBezTo>
                  <a:pt x="160093" y="2501655"/>
                  <a:pt x="169333" y="2476500"/>
                  <a:pt x="177800" y="2451100"/>
                </a:cubicBezTo>
                <a:cubicBezTo>
                  <a:pt x="182033" y="2438400"/>
                  <a:pt x="187253" y="2425987"/>
                  <a:pt x="190500" y="2413000"/>
                </a:cubicBezTo>
                <a:cubicBezTo>
                  <a:pt x="194733" y="2396067"/>
                  <a:pt x="198184" y="2378918"/>
                  <a:pt x="203200" y="2362200"/>
                </a:cubicBezTo>
                <a:cubicBezTo>
                  <a:pt x="210893" y="2336555"/>
                  <a:pt x="222106" y="2311975"/>
                  <a:pt x="228600" y="2286000"/>
                </a:cubicBezTo>
                <a:cubicBezTo>
                  <a:pt x="244547" y="2222213"/>
                  <a:pt x="235780" y="2251759"/>
                  <a:pt x="254000" y="2197100"/>
                </a:cubicBezTo>
                <a:cubicBezTo>
                  <a:pt x="249767" y="2142067"/>
                  <a:pt x="247749" y="2086818"/>
                  <a:pt x="241300" y="2032000"/>
                </a:cubicBezTo>
                <a:cubicBezTo>
                  <a:pt x="237330" y="1998253"/>
                  <a:pt x="224934" y="1974719"/>
                  <a:pt x="215900" y="1943100"/>
                </a:cubicBezTo>
                <a:cubicBezTo>
                  <a:pt x="211105" y="1926317"/>
                  <a:pt x="208216" y="1909018"/>
                  <a:pt x="203200" y="1892300"/>
                </a:cubicBezTo>
                <a:cubicBezTo>
                  <a:pt x="195507" y="1866655"/>
                  <a:pt x="186267" y="1841500"/>
                  <a:pt x="177800" y="1816100"/>
                </a:cubicBezTo>
                <a:cubicBezTo>
                  <a:pt x="173567" y="1803400"/>
                  <a:pt x="168347" y="1790987"/>
                  <a:pt x="165100" y="1778000"/>
                </a:cubicBezTo>
                <a:cubicBezTo>
                  <a:pt x="160867" y="1761067"/>
                  <a:pt x="156186" y="1744239"/>
                  <a:pt x="152400" y="1727200"/>
                </a:cubicBezTo>
                <a:cubicBezTo>
                  <a:pt x="147717" y="1706128"/>
                  <a:pt x="145380" y="1684525"/>
                  <a:pt x="139700" y="1663700"/>
                </a:cubicBezTo>
                <a:cubicBezTo>
                  <a:pt x="132655" y="1637869"/>
                  <a:pt x="122767" y="1612900"/>
                  <a:pt x="114300" y="1587500"/>
                </a:cubicBezTo>
                <a:lnTo>
                  <a:pt x="101600" y="1549400"/>
                </a:lnTo>
                <a:lnTo>
                  <a:pt x="88900" y="1511300"/>
                </a:lnTo>
                <a:cubicBezTo>
                  <a:pt x="84667" y="1498600"/>
                  <a:pt x="83626" y="1484339"/>
                  <a:pt x="76200" y="1473200"/>
                </a:cubicBezTo>
                <a:cubicBezTo>
                  <a:pt x="43374" y="1423961"/>
                  <a:pt x="55627" y="1449580"/>
                  <a:pt x="38100" y="1397000"/>
                </a:cubicBezTo>
                <a:cubicBezTo>
                  <a:pt x="42333" y="1375833"/>
                  <a:pt x="45120" y="1354325"/>
                  <a:pt x="50800" y="1333500"/>
                </a:cubicBezTo>
                <a:cubicBezTo>
                  <a:pt x="57845" y="1307669"/>
                  <a:pt x="76200" y="1257300"/>
                  <a:pt x="76200" y="1257300"/>
                </a:cubicBezTo>
                <a:cubicBezTo>
                  <a:pt x="84667" y="1143000"/>
                  <a:pt x="85391" y="1027861"/>
                  <a:pt x="101600" y="914400"/>
                </a:cubicBezTo>
                <a:cubicBezTo>
                  <a:pt x="105833" y="884767"/>
                  <a:pt x="108945" y="854951"/>
                  <a:pt x="114300" y="825500"/>
                </a:cubicBezTo>
                <a:cubicBezTo>
                  <a:pt x="117422" y="808327"/>
                  <a:pt x="123577" y="791816"/>
                  <a:pt x="127000" y="774700"/>
                </a:cubicBezTo>
                <a:cubicBezTo>
                  <a:pt x="132050" y="749450"/>
                  <a:pt x="135467" y="723900"/>
                  <a:pt x="139700" y="698500"/>
                </a:cubicBezTo>
                <a:cubicBezTo>
                  <a:pt x="143933" y="639233"/>
                  <a:pt x="152400" y="580118"/>
                  <a:pt x="152400" y="520700"/>
                </a:cubicBezTo>
                <a:cubicBezTo>
                  <a:pt x="152400" y="427471"/>
                  <a:pt x="144732" y="334394"/>
                  <a:pt x="139700" y="241300"/>
                </a:cubicBezTo>
                <a:cubicBezTo>
                  <a:pt x="125874" y="-14488"/>
                  <a:pt x="127000" y="127317"/>
                  <a:pt x="127000" y="0"/>
                </a:cubicBezTo>
              </a:path>
            </a:pathLst>
          </a:custGeom>
          <a:ln w="57150" cmpd="sng">
            <a:solidFill>
              <a:schemeClr val="accent6">
                <a:lumMod val="50000"/>
              </a:schemeClr>
            </a:solidFill>
            <a:headEnd type="none"/>
            <a:tailEnd type="triangle"/>
          </a:ln>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grpSp>
        <p:nvGrpSpPr>
          <p:cNvPr id="67" name="Group 66"/>
          <p:cNvGrpSpPr/>
          <p:nvPr/>
        </p:nvGrpSpPr>
        <p:grpSpPr>
          <a:xfrm>
            <a:off x="5695950" y="3467100"/>
            <a:ext cx="2393950" cy="1435100"/>
            <a:chOff x="5695950" y="3467100"/>
            <a:chExt cx="2393950" cy="1435100"/>
          </a:xfrm>
        </p:grpSpPr>
        <p:sp>
          <p:nvSpPr>
            <p:cNvPr id="39" name="Donut 38"/>
            <p:cNvSpPr/>
            <p:nvPr/>
          </p:nvSpPr>
          <p:spPr bwMode="auto">
            <a:xfrm>
              <a:off x="5695950" y="3771900"/>
              <a:ext cx="596900" cy="609600"/>
            </a:xfrm>
            <a:prstGeom prst="donut">
              <a:avLst/>
            </a:prstGeom>
            <a:solidFill>
              <a:schemeClr val="accent6">
                <a:lumMod val="5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cxnSp>
          <p:nvCxnSpPr>
            <p:cNvPr id="50" name="Straight Connector 49"/>
            <p:cNvCxnSpPr/>
            <p:nvPr/>
          </p:nvCxnSpPr>
          <p:spPr bwMode="auto">
            <a:xfrm>
              <a:off x="6146800" y="4184650"/>
              <a:ext cx="1752600" cy="311150"/>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51" name="Straight Connector 50"/>
            <p:cNvCxnSpPr>
              <a:stCxn id="39" idx="6"/>
            </p:cNvCxnSpPr>
            <p:nvPr/>
          </p:nvCxnSpPr>
          <p:spPr bwMode="auto">
            <a:xfrm>
              <a:off x="6292850" y="4076700"/>
              <a:ext cx="1708150" cy="50800"/>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52" name="Straight Connector 51"/>
            <p:cNvCxnSpPr/>
            <p:nvPr/>
          </p:nvCxnSpPr>
          <p:spPr bwMode="auto">
            <a:xfrm flipV="1">
              <a:off x="6096000" y="3861174"/>
              <a:ext cx="1458088" cy="101226"/>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53" name="Straight Connector 52"/>
            <p:cNvCxnSpPr/>
            <p:nvPr/>
          </p:nvCxnSpPr>
          <p:spPr bwMode="auto">
            <a:xfrm flipV="1">
              <a:off x="6096000" y="3467100"/>
              <a:ext cx="1993900" cy="349250"/>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64" name="Straight Connector 63"/>
            <p:cNvCxnSpPr>
              <a:stCxn id="39" idx="5"/>
            </p:cNvCxnSpPr>
            <p:nvPr/>
          </p:nvCxnSpPr>
          <p:spPr bwMode="auto">
            <a:xfrm>
              <a:off x="6205436" y="4292226"/>
              <a:ext cx="1348652" cy="609974"/>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grpSp>
      <p:sp>
        <p:nvSpPr>
          <p:cNvPr id="28" name="Bent-Up Arrow 27"/>
          <p:cNvSpPr/>
          <p:nvPr/>
        </p:nvSpPr>
        <p:spPr bwMode="auto">
          <a:xfrm>
            <a:off x="5499662" y="4672476"/>
            <a:ext cx="2768038" cy="1223560"/>
          </a:xfrm>
          <a:prstGeom prst="bentUpArrow">
            <a:avLst>
              <a:gd name="adj1" fmla="val 50000"/>
              <a:gd name="adj2" fmla="val 16585"/>
              <a:gd name="adj3" fmla="val 50000"/>
            </a:avLst>
          </a:prstGeom>
          <a:solidFill>
            <a:schemeClr val="tx1">
              <a:lumMod val="25000"/>
              <a:alpha val="86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eaLnBrk="0" hangingPunct="0"/>
            <a:r>
              <a:rPr lang="en-US" sz="1800" b="0" dirty="0" smtClean="0">
                <a:solidFill>
                  <a:srgbClr val="FFFFFF"/>
                </a:solidFill>
                <a:effectLst>
                  <a:outerShdw blurRad="50800" dist="38100" dir="2700000" algn="tl" rotWithShape="0">
                    <a:srgbClr val="000000">
                      <a:alpha val="43000"/>
                    </a:srgbClr>
                  </a:outerShdw>
                </a:effectLst>
              </a:rPr>
              <a:t>Expertise, collaboration</a:t>
            </a:r>
            <a:br>
              <a:rPr lang="en-US" sz="1800" b="0" dirty="0" smtClean="0">
                <a:solidFill>
                  <a:srgbClr val="FFFFFF"/>
                </a:solidFill>
                <a:effectLst>
                  <a:outerShdw blurRad="50800" dist="38100" dir="2700000" algn="tl" rotWithShape="0">
                    <a:srgbClr val="000000">
                      <a:alpha val="43000"/>
                    </a:srgbClr>
                  </a:outerShdw>
                </a:effectLst>
              </a:rPr>
            </a:br>
            <a:r>
              <a:rPr lang="en-US" sz="1800" b="0" dirty="0" smtClean="0">
                <a:solidFill>
                  <a:srgbClr val="FFFFFF"/>
                </a:solidFill>
                <a:effectLst>
                  <a:outerShdw blurRad="50800" dist="38100" dir="2700000" algn="tl" rotWithShape="0">
                    <a:srgbClr val="000000">
                      <a:alpha val="43000"/>
                    </a:srgbClr>
                  </a:outerShdw>
                </a:effectLst>
              </a:rPr>
              <a:t>independence</a:t>
            </a:r>
            <a:endParaRPr lang="en-US" sz="1800" b="0" dirty="0">
              <a:solidFill>
                <a:srgbClr val="FFFFFF"/>
              </a:solidFill>
              <a:effectLst>
                <a:outerShdw blurRad="50800" dist="38100" dir="2700000" algn="tl" rotWithShape="0">
                  <a:srgbClr val="000000">
                    <a:alpha val="43000"/>
                  </a:srgbClr>
                </a:outerShdw>
              </a:effectLst>
            </a:endParaRPr>
          </a:p>
        </p:txBody>
      </p:sp>
    </p:spTree>
    <p:extLst>
      <p:ext uri="{BB962C8B-B14F-4D97-AF65-F5344CB8AC3E}">
        <p14:creationId xmlns:p14="http://schemas.microsoft.com/office/powerpoint/2010/main" val="2125072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right)">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down)">
                                      <p:cBhvr>
                                        <p:cTn id="12" dur="500"/>
                                        <p:tgtEl>
                                          <p:spTgt spid="49"/>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1+#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2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33413"/>
            <a:ext cx="9144000" cy="1146175"/>
          </a:xfrm>
        </p:spPr>
        <p:txBody>
          <a:bodyPr/>
          <a:lstStyle/>
          <a:p>
            <a:r>
              <a:rPr lang="en-AU" dirty="0" smtClean="0"/>
              <a:t>The institutional imperative </a:t>
            </a:r>
            <a:endParaRPr lang="en-AU"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64</a:t>
            </a:fld>
            <a:endParaRPr lang="en-AU" dirty="0"/>
          </a:p>
        </p:txBody>
      </p:sp>
      <p:pic>
        <p:nvPicPr>
          <p:cNvPr id="5" name="Picture 4"/>
          <p:cNvPicPr>
            <a:picLocks noChangeAspect="1"/>
          </p:cNvPicPr>
          <p:nvPr/>
        </p:nvPicPr>
        <p:blipFill>
          <a:blip r:embed="rId2"/>
          <a:stretch>
            <a:fillRect/>
          </a:stretch>
        </p:blipFill>
        <p:spPr>
          <a:xfrm>
            <a:off x="2743200" y="1993900"/>
            <a:ext cx="3810000" cy="3810000"/>
          </a:xfrm>
          <a:prstGeom prst="rect">
            <a:avLst/>
          </a:prstGeom>
        </p:spPr>
      </p:pic>
    </p:spTree>
    <p:extLst>
      <p:ext uri="{BB962C8B-B14F-4D97-AF65-F5344CB8AC3E}">
        <p14:creationId xmlns:p14="http://schemas.microsoft.com/office/powerpoint/2010/main" val="698965093"/>
      </p:ext>
    </p:extLst>
  </p:cSld>
  <p:clrMapOvr>
    <a:masterClrMapping/>
  </p:clrMapOvr>
  <p:transition>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F808991-028D-6440-96F0-BFAADEE55D9F}" type="slidenum">
              <a:rPr lang="en-AU" smtClean="0"/>
              <a:pPr>
                <a:defRPr/>
              </a:pPr>
              <a:t>65</a:t>
            </a:fld>
            <a:endParaRPr lang="en-AU" dirty="0"/>
          </a:p>
        </p:txBody>
      </p:sp>
      <p:pic>
        <p:nvPicPr>
          <p:cNvPr id="3" name="Picture 2" descr="Screen Shot 2017-08-13 at 6.56.2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450" y="787400"/>
            <a:ext cx="7468522" cy="4699000"/>
          </a:xfrm>
          <a:prstGeom prst="rect">
            <a:avLst/>
          </a:prstGeom>
        </p:spPr>
      </p:pic>
    </p:spTree>
    <p:extLst>
      <p:ext uri="{BB962C8B-B14F-4D97-AF65-F5344CB8AC3E}">
        <p14:creationId xmlns:p14="http://schemas.microsoft.com/office/powerpoint/2010/main" val="3459453367"/>
      </p:ext>
    </p:extLst>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922A38B-7F2D-AD4C-8629-0BA77A49703A}" type="slidenum">
              <a:rPr lang="en-AU" smtClean="0"/>
              <a:pPr>
                <a:defRPr/>
              </a:pPr>
              <a:t>66</a:t>
            </a:fld>
            <a:endParaRPr lang="en-AU" dirty="0"/>
          </a:p>
        </p:txBody>
      </p:sp>
      <p:sp>
        <p:nvSpPr>
          <p:cNvPr id="7" name="Content Placeholder 4"/>
          <p:cNvSpPr txBox="1">
            <a:spLocks/>
          </p:cNvSpPr>
          <p:nvPr/>
        </p:nvSpPr>
        <p:spPr bwMode="auto">
          <a:xfrm>
            <a:off x="685800" y="1295399"/>
            <a:ext cx="8026400" cy="3937003"/>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r>
              <a:rPr lang="en-US" b="0" dirty="0" smtClean="0"/>
              <a:t>Too much innovation remains at the margin of public administration. Opportunities are only half-seized; new modes of service delivery begin and end their working lives as ‘demonstration projects’ or ‘pilots’; and creative solutions become progressively undermined by risk aversion and a plethora of bureaucratic guidelines.</a:t>
            </a:r>
          </a:p>
          <a:p>
            <a:r>
              <a:rPr lang="en-US" b="0" dirty="0" smtClean="0"/>
              <a:t>Peter </a:t>
            </a:r>
            <a:r>
              <a:rPr lang="en-US" b="0" dirty="0" smtClean="0"/>
              <a:t>Shergold</a:t>
            </a:r>
            <a:r>
              <a:rPr lang="en-US" b="0" dirty="0" smtClean="0"/>
              <a:t>, 2013.</a:t>
            </a:r>
          </a:p>
          <a:p>
            <a:endParaRPr lang="en-US" b="0" dirty="0"/>
          </a:p>
        </p:txBody>
      </p:sp>
    </p:spTree>
    <p:extLst>
      <p:ext uri="{BB962C8B-B14F-4D97-AF65-F5344CB8AC3E}">
        <p14:creationId xmlns:p14="http://schemas.microsoft.com/office/powerpoint/2010/main" val="2789387409"/>
      </p:ext>
    </p:extLst>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67</a:t>
            </a:fld>
            <a:endParaRPr lang="en-AU" dirty="0"/>
          </a:p>
        </p:txBody>
      </p:sp>
      <p:pic>
        <p:nvPicPr>
          <p:cNvPr id="5" name="Picture 4"/>
          <p:cNvPicPr>
            <a:picLocks noChangeAspect="1"/>
          </p:cNvPicPr>
          <p:nvPr/>
        </p:nvPicPr>
        <p:blipFill>
          <a:blip r:embed="rId2"/>
          <a:stretch>
            <a:fillRect/>
          </a:stretch>
        </p:blipFill>
        <p:spPr>
          <a:xfrm>
            <a:off x="436035" y="546101"/>
            <a:ext cx="8445498" cy="5067299"/>
          </a:xfrm>
          <a:prstGeom prst="rect">
            <a:avLst/>
          </a:prstGeom>
        </p:spPr>
      </p:pic>
    </p:spTree>
    <p:extLst>
      <p:ext uri="{BB962C8B-B14F-4D97-AF65-F5344CB8AC3E}">
        <p14:creationId xmlns:p14="http://schemas.microsoft.com/office/powerpoint/2010/main" val="3152303083"/>
      </p:ext>
    </p:extLst>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128232" y="188449"/>
            <a:ext cx="6886029" cy="5749026"/>
          </a:xfrm>
          <a:prstGeom prst="rect">
            <a:avLst/>
          </a:prstGeom>
          <a:noFill/>
          <a:ln>
            <a:noFill/>
          </a:ln>
        </p:spPr>
      </p:pic>
      <p:pic>
        <p:nvPicPr>
          <p:cNvPr id="16" name="Picture 1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28232" y="188450"/>
            <a:ext cx="6887537" cy="5753903"/>
          </a:xfrm>
          <a:prstGeom prst="rect">
            <a:avLst/>
          </a:prstGeom>
          <a:noFill/>
          <a:ln>
            <a:noFill/>
          </a:ln>
        </p:spPr>
      </p:pic>
      <p:pic>
        <p:nvPicPr>
          <p:cNvPr id="17" name="Picture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28985" y="188450"/>
            <a:ext cx="6887537" cy="5753903"/>
          </a:xfrm>
          <a:prstGeom prst="rect">
            <a:avLst/>
          </a:prstGeom>
          <a:noFill/>
          <a:ln>
            <a:noFill/>
          </a:ln>
        </p:spPr>
      </p:pic>
      <p:pic>
        <p:nvPicPr>
          <p:cNvPr id="18" name="Picture 17"/>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129284" y="188449"/>
            <a:ext cx="6885432" cy="5755848"/>
          </a:xfrm>
          <a:prstGeom prst="rect">
            <a:avLst/>
          </a:prstGeom>
          <a:noFill/>
          <a:ln>
            <a:noFill/>
          </a:ln>
        </p:spPr>
      </p:pic>
      <p:sp>
        <p:nvSpPr>
          <p:cNvPr id="2" name="Rectangle 1"/>
          <p:cNvSpPr/>
          <p:nvPr/>
        </p:nvSpPr>
        <p:spPr bwMode="auto">
          <a:xfrm>
            <a:off x="1129284" y="188449"/>
            <a:ext cx="6885432" cy="5751576"/>
          </a:xfrm>
          <a:prstGeom prst="rect">
            <a:avLst/>
          </a:prstGeom>
          <a:solidFill>
            <a:schemeClr val="accent6">
              <a:lumMod val="50000"/>
              <a:alpha val="49000"/>
            </a:schemeClr>
          </a:solidFill>
          <a:ln w="635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AU" sz="2400" b="0" dirty="0">
              <a:solidFill>
                <a:schemeClr val="tx1"/>
              </a:solidFill>
              <a:latin typeface="Times New Roman" pitchFamily="18" charset="0"/>
            </a:endParaRPr>
          </a:p>
        </p:txBody>
      </p:sp>
      <p:sp>
        <p:nvSpPr>
          <p:cNvPr id="3" name="Explosion 2 2"/>
          <p:cNvSpPr/>
          <p:nvPr/>
        </p:nvSpPr>
        <p:spPr bwMode="auto">
          <a:xfrm>
            <a:off x="2852928" y="2580403"/>
            <a:ext cx="3429000" cy="3200400"/>
          </a:xfrm>
          <a:prstGeom prst="irregularSeal2">
            <a:avLst/>
          </a:prstGeom>
          <a:solidFill>
            <a:schemeClr val="tx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r>
              <a:rPr lang="en-AU" sz="1100" b="0" dirty="0" smtClean="0">
                <a:solidFill>
                  <a:schemeClr val="bg2"/>
                </a:solidFill>
                <a:latin typeface="+mj-lt"/>
              </a:rPr>
              <a:t/>
            </a:r>
            <a:br>
              <a:rPr lang="en-AU" sz="1100" b="0" dirty="0" smtClean="0">
                <a:solidFill>
                  <a:schemeClr val="bg2"/>
                </a:solidFill>
                <a:latin typeface="+mj-lt"/>
              </a:rPr>
            </a:br>
            <a:r>
              <a:rPr lang="en-AU" sz="2000" b="0" dirty="0">
                <a:solidFill>
                  <a:schemeClr val="bg2"/>
                </a:solidFill>
                <a:latin typeface="+mj-lt"/>
              </a:rPr>
              <a:t>I</a:t>
            </a:r>
            <a:r>
              <a:rPr lang="en-AU" sz="2000" b="0" dirty="0" smtClean="0">
                <a:solidFill>
                  <a:schemeClr val="bg2"/>
                </a:solidFill>
                <a:latin typeface="+mj-lt"/>
              </a:rPr>
              <a:t>ntervention </a:t>
            </a:r>
          </a:p>
          <a:p>
            <a:pPr eaLnBrk="0" hangingPunct="0"/>
            <a:r>
              <a:rPr lang="en-AU" sz="2000" b="0" dirty="0" smtClean="0">
                <a:solidFill>
                  <a:schemeClr val="bg2"/>
                </a:solidFill>
                <a:latin typeface="+mj-lt"/>
              </a:rPr>
              <a:t>Builds</a:t>
            </a:r>
            <a:r>
              <a:rPr lang="en-AU" sz="2000" b="0" dirty="0">
                <a:solidFill>
                  <a:schemeClr val="bg2"/>
                </a:solidFill>
                <a:latin typeface="+mj-lt"/>
              </a:rPr>
              <a:t> </a:t>
            </a:r>
            <a:r>
              <a:rPr lang="en-AU" sz="2000" b="0" dirty="0" smtClean="0">
                <a:solidFill>
                  <a:schemeClr val="bg2"/>
                </a:solidFill>
                <a:latin typeface="+mj-lt"/>
              </a:rPr>
              <a:t>Social </a:t>
            </a:r>
            <a:br>
              <a:rPr lang="en-AU" sz="2000" b="0" dirty="0" smtClean="0">
                <a:solidFill>
                  <a:schemeClr val="bg2"/>
                </a:solidFill>
                <a:latin typeface="+mj-lt"/>
              </a:rPr>
            </a:br>
            <a:r>
              <a:rPr lang="en-AU" sz="2000" b="0" dirty="0" smtClean="0">
                <a:solidFill>
                  <a:schemeClr val="bg2"/>
                </a:solidFill>
                <a:latin typeface="+mj-lt"/>
              </a:rPr>
              <a:t>Capital</a:t>
            </a:r>
            <a:br>
              <a:rPr lang="en-AU" sz="2000" b="0" dirty="0" smtClean="0">
                <a:solidFill>
                  <a:schemeClr val="bg2"/>
                </a:solidFill>
                <a:latin typeface="+mj-lt"/>
              </a:rPr>
            </a:br>
            <a:endParaRPr lang="en-AU" sz="2000" b="0" dirty="0">
              <a:solidFill>
                <a:schemeClr val="bg2"/>
              </a:solidFill>
              <a:latin typeface="+mj-lt"/>
            </a:endParaRPr>
          </a:p>
        </p:txBody>
      </p:sp>
      <p:cxnSp>
        <p:nvCxnSpPr>
          <p:cNvPr id="6" name="Straight Connector 5"/>
          <p:cNvCxnSpPr/>
          <p:nvPr/>
        </p:nvCxnSpPr>
        <p:spPr bwMode="auto">
          <a:xfrm>
            <a:off x="1143000" y="210914"/>
            <a:ext cx="2710543" cy="3273697"/>
          </a:xfrm>
          <a:prstGeom prst="line">
            <a:avLst/>
          </a:prstGeom>
          <a:solidFill>
            <a:schemeClr val="accent1"/>
          </a:solidFill>
          <a:ln w="57150"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1143001" y="202963"/>
            <a:ext cx="846908" cy="1036412"/>
          </a:xfrm>
          <a:prstGeom prst="line">
            <a:avLst/>
          </a:prstGeom>
          <a:solidFill>
            <a:schemeClr val="accent1"/>
          </a:solidFill>
          <a:ln w="57150"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1976846" y="1228096"/>
            <a:ext cx="1611630" cy="0"/>
          </a:xfrm>
          <a:prstGeom prst="line">
            <a:avLst/>
          </a:prstGeom>
          <a:solidFill>
            <a:schemeClr val="accent1"/>
          </a:solidFill>
          <a:ln w="57150" cap="flat" cmpd="sng" algn="ctr">
            <a:solidFill>
              <a:schemeClr val="tx1"/>
            </a:solidFill>
            <a:prstDash val="solid"/>
            <a:round/>
            <a:headEnd type="none" w="med" len="med"/>
            <a:tailEnd type="none" w="med" len="med"/>
          </a:ln>
          <a:effectLst/>
        </p:spPr>
      </p:cxnSp>
      <p:sp>
        <p:nvSpPr>
          <p:cNvPr id="19" name="TextBox 18"/>
          <p:cNvSpPr txBox="1"/>
          <p:nvPr/>
        </p:nvSpPr>
        <p:spPr>
          <a:xfrm>
            <a:off x="1680415" y="225741"/>
            <a:ext cx="2084227" cy="738664"/>
          </a:xfrm>
          <a:prstGeom prst="rect">
            <a:avLst/>
          </a:prstGeom>
          <a:noFill/>
        </p:spPr>
        <p:txBody>
          <a:bodyPr wrap="square" rtlCol="0">
            <a:spAutoFit/>
          </a:bodyPr>
          <a:lstStyle>
            <a:defPPr>
              <a:defRPr lang="en-US"/>
            </a:defPPr>
            <a:lvl1pPr algn="ctr">
              <a:defRPr sz="1600"/>
            </a:lvl1pPr>
          </a:lstStyle>
          <a:p>
            <a:pPr algn="l"/>
            <a:r>
              <a:rPr lang="en-AU" sz="1400" dirty="0"/>
              <a:t>Within Portfolio Effects (Funded</a:t>
            </a:r>
            <a:r>
              <a:rPr lang="en-AU" sz="1400" dirty="0" smtClean="0"/>
              <a:t>)</a:t>
            </a:r>
          </a:p>
          <a:p>
            <a:pPr marL="285750" indent="-285750" algn="l">
              <a:buFont typeface="Arial"/>
              <a:buChar char="•"/>
            </a:pPr>
            <a:r>
              <a:rPr lang="en-AU" sz="1400" dirty="0" smtClean="0"/>
              <a:t>Child Protection </a:t>
            </a:r>
            <a:endParaRPr lang="en-AU" sz="1400" dirty="0"/>
          </a:p>
        </p:txBody>
      </p:sp>
      <p:sp>
        <p:nvSpPr>
          <p:cNvPr id="20" name="TextBox 19"/>
          <p:cNvSpPr txBox="1"/>
          <p:nvPr/>
        </p:nvSpPr>
        <p:spPr>
          <a:xfrm>
            <a:off x="1164047" y="2834991"/>
            <a:ext cx="2339503" cy="2062103"/>
          </a:xfrm>
          <a:prstGeom prst="rect">
            <a:avLst/>
          </a:prstGeom>
          <a:noFill/>
        </p:spPr>
        <p:txBody>
          <a:bodyPr wrap="none" rtlCol="0">
            <a:spAutoFit/>
          </a:bodyPr>
          <a:lstStyle>
            <a:defPPr>
              <a:defRPr lang="en-US"/>
            </a:defPPr>
            <a:lvl1pPr>
              <a:defRPr sz="1600"/>
            </a:lvl1pPr>
          </a:lstStyle>
          <a:p>
            <a:r>
              <a:rPr lang="en-AU" dirty="0"/>
              <a:t>Extra Portfolio </a:t>
            </a:r>
            <a:r>
              <a:rPr lang="en-AU" dirty="0" smtClean="0"/>
              <a:t>Effects</a:t>
            </a:r>
          </a:p>
          <a:p>
            <a:pPr marL="285750" indent="-285750">
              <a:buFont typeface="Arial"/>
              <a:buChar char="•"/>
            </a:pPr>
            <a:r>
              <a:rPr lang="en-AU" dirty="0" smtClean="0"/>
              <a:t>Education </a:t>
            </a:r>
          </a:p>
          <a:p>
            <a:pPr marL="285750" indent="-285750">
              <a:buFont typeface="Arial"/>
              <a:buChar char="•"/>
            </a:pPr>
            <a:r>
              <a:rPr lang="en-AU" dirty="0" smtClean="0"/>
              <a:t>Health</a:t>
            </a:r>
          </a:p>
          <a:p>
            <a:pPr marL="285750" indent="-285750">
              <a:buFont typeface="Arial"/>
              <a:buChar char="•"/>
            </a:pPr>
            <a:r>
              <a:rPr lang="en-AU" dirty="0" smtClean="0"/>
              <a:t>Mental health</a:t>
            </a:r>
          </a:p>
          <a:p>
            <a:pPr marL="285750" indent="-285750">
              <a:buFont typeface="Arial"/>
              <a:buChar char="•"/>
            </a:pPr>
            <a:r>
              <a:rPr lang="en-AU" dirty="0" smtClean="0"/>
              <a:t>Housing</a:t>
            </a:r>
          </a:p>
          <a:p>
            <a:pPr marL="285750" indent="-285750">
              <a:buFont typeface="Arial"/>
              <a:buChar char="•"/>
            </a:pPr>
            <a:r>
              <a:rPr lang="en-AU" dirty="0" smtClean="0"/>
              <a:t>Corrections</a:t>
            </a:r>
          </a:p>
          <a:p>
            <a:pPr marL="285750" indent="-285750">
              <a:buFont typeface="Arial"/>
              <a:buChar char="•"/>
            </a:pPr>
            <a:r>
              <a:rPr lang="en-AU" dirty="0" smtClean="0"/>
              <a:t>Tax Revenue</a:t>
            </a:r>
          </a:p>
          <a:p>
            <a:endParaRPr lang="en-AU" dirty="0"/>
          </a:p>
        </p:txBody>
      </p:sp>
      <p:sp>
        <p:nvSpPr>
          <p:cNvPr id="21" name="TextBox 20"/>
          <p:cNvSpPr txBox="1"/>
          <p:nvPr/>
        </p:nvSpPr>
        <p:spPr>
          <a:xfrm>
            <a:off x="4241975" y="1422890"/>
            <a:ext cx="992579" cy="1200329"/>
          </a:xfrm>
          <a:prstGeom prst="rect">
            <a:avLst/>
          </a:prstGeom>
          <a:noFill/>
        </p:spPr>
        <p:txBody>
          <a:bodyPr wrap="none" rtlCol="0">
            <a:spAutoFit/>
          </a:bodyPr>
          <a:lstStyle/>
          <a:p>
            <a:r>
              <a:rPr lang="en-AU" sz="1600" dirty="0"/>
              <a:t>Private</a:t>
            </a:r>
            <a:r>
              <a:rPr lang="en-AU" sz="2000" dirty="0"/>
              <a:t> </a:t>
            </a:r>
          </a:p>
          <a:p>
            <a:r>
              <a:rPr lang="en-AU" sz="1600" dirty="0" smtClean="0"/>
              <a:t>Benefit</a:t>
            </a:r>
          </a:p>
          <a:p>
            <a:pPr marL="165100" indent="-165100">
              <a:buFont typeface="Arial"/>
              <a:buChar char="•"/>
            </a:pPr>
            <a:r>
              <a:rPr lang="en-AU" sz="1600" dirty="0" smtClean="0"/>
              <a:t>Wages</a:t>
            </a:r>
          </a:p>
          <a:p>
            <a:pPr marL="165100" indent="-165100">
              <a:buFont typeface="Arial"/>
              <a:buChar char="•"/>
            </a:pPr>
            <a:r>
              <a:rPr lang="en-AU" sz="1600" dirty="0" smtClean="0"/>
              <a:t>SWB</a:t>
            </a:r>
            <a:r>
              <a:rPr lang="en-AU" sz="2000" dirty="0" smtClean="0"/>
              <a:t> </a:t>
            </a:r>
            <a:endParaRPr lang="en-AU" sz="2000" dirty="0"/>
          </a:p>
        </p:txBody>
      </p:sp>
      <p:sp>
        <p:nvSpPr>
          <p:cNvPr id="22" name="TextBox 21"/>
          <p:cNvSpPr txBox="1"/>
          <p:nvPr/>
        </p:nvSpPr>
        <p:spPr>
          <a:xfrm>
            <a:off x="6281928" y="2794490"/>
            <a:ext cx="1642872" cy="2308324"/>
          </a:xfrm>
          <a:prstGeom prst="rect">
            <a:avLst/>
          </a:prstGeom>
          <a:noFill/>
        </p:spPr>
        <p:txBody>
          <a:bodyPr wrap="square" rtlCol="0">
            <a:spAutoFit/>
          </a:bodyPr>
          <a:lstStyle>
            <a:defPPr>
              <a:defRPr lang="en-US"/>
            </a:defPPr>
            <a:lvl1pPr algn="ctr">
              <a:defRPr sz="1600"/>
            </a:lvl1pPr>
          </a:lstStyle>
          <a:p>
            <a:pPr algn="l"/>
            <a:r>
              <a:rPr lang="en-AU" dirty="0"/>
              <a:t>Social</a:t>
            </a:r>
          </a:p>
          <a:p>
            <a:pPr algn="l"/>
            <a:r>
              <a:rPr lang="en-AU" dirty="0" smtClean="0"/>
              <a:t>Benefit</a:t>
            </a:r>
          </a:p>
          <a:p>
            <a:pPr marL="285750" indent="-285750" algn="l">
              <a:buFont typeface="Arial"/>
              <a:buChar char="•"/>
            </a:pPr>
            <a:r>
              <a:rPr lang="en-AU" dirty="0" smtClean="0"/>
              <a:t>Healthier </a:t>
            </a:r>
          </a:p>
          <a:p>
            <a:pPr marL="285750" indent="-285750" algn="l">
              <a:buFont typeface="Arial"/>
              <a:buChar char="•"/>
            </a:pPr>
            <a:r>
              <a:rPr lang="en-AU" dirty="0" smtClean="0"/>
              <a:t>Happier</a:t>
            </a:r>
          </a:p>
          <a:p>
            <a:pPr marL="285750" indent="-285750" algn="l">
              <a:buFont typeface="Arial"/>
              <a:buChar char="•"/>
            </a:pPr>
            <a:r>
              <a:rPr lang="en-AU" dirty="0" smtClean="0"/>
              <a:t>Safer</a:t>
            </a:r>
          </a:p>
          <a:p>
            <a:pPr marL="285750" indent="-285750" algn="l">
              <a:buFont typeface="Arial"/>
              <a:buChar char="•"/>
            </a:pPr>
            <a:r>
              <a:rPr lang="en-AU" dirty="0" smtClean="0"/>
              <a:t>More resilient</a:t>
            </a:r>
          </a:p>
          <a:p>
            <a:pPr algn="l"/>
            <a:r>
              <a:rPr lang="en-AU" dirty="0" smtClean="0"/>
              <a:t>places and communities</a:t>
            </a:r>
            <a:endParaRPr lang="en-AU" dirty="0"/>
          </a:p>
        </p:txBody>
      </p:sp>
      <p:sp>
        <p:nvSpPr>
          <p:cNvPr id="23" name="TextBox 22"/>
          <p:cNvSpPr txBox="1"/>
          <p:nvPr/>
        </p:nvSpPr>
        <p:spPr>
          <a:xfrm>
            <a:off x="2292605" y="1188086"/>
            <a:ext cx="1371600" cy="1169551"/>
          </a:xfrm>
          <a:prstGeom prst="rect">
            <a:avLst/>
          </a:prstGeom>
          <a:noFill/>
        </p:spPr>
        <p:txBody>
          <a:bodyPr wrap="square" rtlCol="0">
            <a:spAutoFit/>
          </a:bodyPr>
          <a:lstStyle/>
          <a:p>
            <a:r>
              <a:rPr lang="en-AU" sz="1400" dirty="0"/>
              <a:t>Within </a:t>
            </a:r>
            <a:r>
              <a:rPr lang="en-AU" sz="1400" dirty="0" smtClean="0"/>
              <a:t>Portfolio </a:t>
            </a:r>
            <a:r>
              <a:rPr lang="en-AU" sz="1400" dirty="0"/>
              <a:t/>
            </a:r>
            <a:br>
              <a:rPr lang="en-AU" sz="1400" dirty="0"/>
            </a:br>
            <a:r>
              <a:rPr lang="en-AU" sz="1400" dirty="0" smtClean="0"/>
              <a:t>      Effects</a:t>
            </a:r>
          </a:p>
          <a:p>
            <a:pPr algn="r"/>
            <a:r>
              <a:rPr lang="en-AU" sz="1400" dirty="0" smtClean="0"/>
              <a:t>(Unfunded)</a:t>
            </a:r>
          </a:p>
          <a:p>
            <a:pPr algn="ctr"/>
            <a:r>
              <a:rPr lang="en-AU" sz="1400" dirty="0" smtClean="0"/>
              <a:t>     DV</a:t>
            </a:r>
            <a:endParaRPr lang="en-AU" sz="1400" dirty="0"/>
          </a:p>
        </p:txBody>
      </p:sp>
      <p:cxnSp>
        <p:nvCxnSpPr>
          <p:cNvPr id="8" name="Straight Connector 7"/>
          <p:cNvCxnSpPr/>
          <p:nvPr/>
        </p:nvCxnSpPr>
        <p:spPr bwMode="auto">
          <a:xfrm>
            <a:off x="5724331" y="181977"/>
            <a:ext cx="0" cy="3383280"/>
          </a:xfrm>
          <a:prstGeom prst="line">
            <a:avLst/>
          </a:prstGeom>
          <a:solidFill>
            <a:schemeClr val="accent1"/>
          </a:solidFill>
          <a:ln w="57150"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3588476" y="181977"/>
            <a:ext cx="0" cy="2971800"/>
          </a:xfrm>
          <a:prstGeom prst="line">
            <a:avLst/>
          </a:prstGeom>
          <a:solidFill>
            <a:schemeClr val="accent1"/>
          </a:solidFill>
          <a:ln w="57150" cap="flat" cmpd="sng" algn="ctr">
            <a:solidFill>
              <a:schemeClr val="tx1"/>
            </a:solidFill>
            <a:prstDash val="solid"/>
            <a:round/>
            <a:headEnd type="none" w="med" len="med"/>
            <a:tailEnd type="none" w="med" len="med"/>
          </a:ln>
          <a:effectLst/>
        </p:spPr>
      </p:cxnSp>
      <p:cxnSp>
        <p:nvCxnSpPr>
          <p:cNvPr id="25" name="Straight Connector 24"/>
          <p:cNvCxnSpPr/>
          <p:nvPr/>
        </p:nvCxnSpPr>
        <p:spPr bwMode="auto">
          <a:xfrm>
            <a:off x="5726430" y="4859009"/>
            <a:ext cx="0" cy="1097280"/>
          </a:xfrm>
          <a:prstGeom prst="line">
            <a:avLst/>
          </a:prstGeom>
          <a:solidFill>
            <a:schemeClr val="accent1"/>
          </a:solidFill>
          <a:ln w="571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0743542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up)">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500"/>
                                        <p:tgtEl>
                                          <p:spTgt spid="24"/>
                                        </p:tgtEl>
                                      </p:cBhvr>
                                    </p:animEffect>
                                  </p:childTnLst>
                                </p:cTn>
                              </p:par>
                              <p:par>
                                <p:cTn id="23" presetID="22" presetClass="entr" presetSubtype="1"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par>
                                <p:cTn id="26" presetID="22" presetClass="entr" presetSubtype="1"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500"/>
                            </p:stCondLst>
                            <p:childTnLst>
                              <p:par>
                                <p:cTn id="38" presetID="22" presetClass="entr" presetSubtype="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1"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500"/>
                                        <p:tgtEl>
                                          <p:spTgt spid="1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up)">
                                      <p:cBhvr>
                                        <p:cTn id="51" dur="500"/>
                                        <p:tgtEl>
                                          <p:spTgt spid="6"/>
                                        </p:tgtEl>
                                      </p:cBhvr>
                                    </p:animEffect>
                                  </p:childTnLst>
                                </p:cTn>
                              </p:par>
                              <p:par>
                                <p:cTn id="52" presetID="22" presetClass="entr" presetSubtype="1"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up)">
                                      <p:cBhvr>
                                        <p:cTn id="54" dur="500"/>
                                        <p:tgtEl>
                                          <p:spTgt spid="1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500"/>
                                        <p:tgtEl>
                                          <p:spTgt spid="18"/>
                                        </p:tgtEl>
                                      </p:cBhvr>
                                    </p:animEffect>
                                  </p:childTnLst>
                                </p:cTn>
                              </p:par>
                              <p:par>
                                <p:cTn id="63" presetID="22" presetClass="entr" presetSubtype="4" fill="hold"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down)">
                                      <p:cBhvr>
                                        <p:cTn id="65" dur="500"/>
                                        <p:tgtEl>
                                          <p:spTgt spid="2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left)">
                                      <p:cBhvr>
                                        <p:cTn id="6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9" grpId="0"/>
      <p:bldP spid="20" grpId="0"/>
      <p:bldP spid="21" grpId="0"/>
      <p:bldP spid="22" grpId="0"/>
      <p:bldP spid="2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hat-are-capillaries_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2755897" y="181373"/>
            <a:ext cx="5994402" cy="5757123"/>
          </a:xfrm>
          <a:prstGeom prst="rect">
            <a:avLst/>
          </a:prstGeom>
        </p:spPr>
      </p:pic>
      <p:sp>
        <p:nvSpPr>
          <p:cNvPr id="11" name="Donut 10"/>
          <p:cNvSpPr/>
          <p:nvPr/>
        </p:nvSpPr>
        <p:spPr bwMode="auto">
          <a:xfrm>
            <a:off x="7391400" y="4673600"/>
            <a:ext cx="355600" cy="355600"/>
          </a:xfrm>
          <a:prstGeom prst="donut">
            <a:avLst/>
          </a:prstGeom>
          <a:solidFill>
            <a:schemeClr val="bg2">
              <a:lumMod val="65000"/>
              <a:lumOff val="35000"/>
              <a:alpha val="7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sp>
        <p:nvSpPr>
          <p:cNvPr id="13" name="Donut 12"/>
          <p:cNvSpPr/>
          <p:nvPr/>
        </p:nvSpPr>
        <p:spPr bwMode="auto">
          <a:xfrm>
            <a:off x="7734300" y="4318000"/>
            <a:ext cx="355600" cy="355600"/>
          </a:xfrm>
          <a:prstGeom prst="donut">
            <a:avLst/>
          </a:prstGeom>
          <a:solidFill>
            <a:schemeClr val="bg2">
              <a:lumMod val="65000"/>
              <a:lumOff val="35000"/>
              <a:alpha val="7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sp>
        <p:nvSpPr>
          <p:cNvPr id="18" name="Donut 17"/>
          <p:cNvSpPr/>
          <p:nvPr/>
        </p:nvSpPr>
        <p:spPr bwMode="auto">
          <a:xfrm>
            <a:off x="7899400" y="3962400"/>
            <a:ext cx="355600" cy="355600"/>
          </a:xfrm>
          <a:prstGeom prst="donut">
            <a:avLst/>
          </a:prstGeom>
          <a:solidFill>
            <a:srgbClr val="FF33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0" name="Donut 19"/>
          <p:cNvSpPr/>
          <p:nvPr/>
        </p:nvSpPr>
        <p:spPr bwMode="auto">
          <a:xfrm>
            <a:off x="7391400" y="3683000"/>
            <a:ext cx="355600" cy="355600"/>
          </a:xfrm>
          <a:prstGeom prst="donut">
            <a:avLst/>
          </a:prstGeom>
          <a:solidFill>
            <a:schemeClr val="bg2">
              <a:lumMod val="65000"/>
              <a:lumOff val="35000"/>
              <a:alpha val="7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sp>
        <p:nvSpPr>
          <p:cNvPr id="22" name="Donut 21"/>
          <p:cNvSpPr/>
          <p:nvPr/>
        </p:nvSpPr>
        <p:spPr bwMode="auto">
          <a:xfrm>
            <a:off x="7899400" y="3327400"/>
            <a:ext cx="355600" cy="355600"/>
          </a:xfrm>
          <a:prstGeom prst="donut">
            <a:avLst/>
          </a:prstGeom>
          <a:solidFill>
            <a:schemeClr val="bg2">
              <a:lumMod val="65000"/>
              <a:lumOff val="35000"/>
              <a:alpha val="7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sp>
        <p:nvSpPr>
          <p:cNvPr id="3" name="Pie 2"/>
          <p:cNvSpPr/>
          <p:nvPr/>
        </p:nvSpPr>
        <p:spPr bwMode="auto">
          <a:xfrm rot="2287600">
            <a:off x="3062730" y="1624185"/>
            <a:ext cx="4588686" cy="3838234"/>
          </a:xfrm>
          <a:prstGeom prst="pie">
            <a:avLst>
              <a:gd name="adj1" fmla="val 0"/>
              <a:gd name="adj2" fmla="val 10873271"/>
            </a:avLst>
          </a:prstGeom>
          <a:solidFill>
            <a:schemeClr val="bg2">
              <a:lumMod val="65000"/>
              <a:lumOff val="35000"/>
              <a:alpha val="7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pic>
        <p:nvPicPr>
          <p:cNvPr id="23" name="Picture 22" descr="800px-Bookplate_of_the_Royal_Society_(Great_Britai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608" y="2966916"/>
            <a:ext cx="2230892" cy="2702168"/>
          </a:xfrm>
          <a:prstGeom prst="rect">
            <a:avLst/>
          </a:prstGeom>
        </p:spPr>
      </p:pic>
      <p:sp>
        <p:nvSpPr>
          <p:cNvPr id="16" name="TextBox 15"/>
          <p:cNvSpPr txBox="1"/>
          <p:nvPr/>
        </p:nvSpPr>
        <p:spPr>
          <a:xfrm rot="2267087">
            <a:off x="3107574" y="3579454"/>
            <a:ext cx="3810859" cy="584776"/>
          </a:xfrm>
          <a:prstGeom prst="rect">
            <a:avLst/>
          </a:prstGeom>
          <a:noFill/>
        </p:spPr>
        <p:txBody>
          <a:bodyPr wrap="none" rtlCol="0">
            <a:spAutoFit/>
          </a:bodyPr>
          <a:lstStyle/>
          <a:p>
            <a:r>
              <a:rPr lang="en-US" sz="3200" dirty="0" smtClean="0">
                <a:effectLst>
                  <a:outerShdw blurRad="50800" dist="38100" dir="2700000" algn="tl" rotWithShape="0">
                    <a:srgbClr val="000000">
                      <a:alpha val="43000"/>
                    </a:srgbClr>
                  </a:outerShdw>
                </a:effectLst>
              </a:rPr>
              <a:t>Business</a:t>
            </a:r>
            <a:r>
              <a:rPr lang="en-US" sz="3200" dirty="0">
                <a:effectLst>
                  <a:outerShdw blurRad="50800" dist="38100" dir="2700000" algn="tl" rotWithShape="0">
                    <a:srgbClr val="000000">
                      <a:alpha val="43000"/>
                    </a:srgbClr>
                  </a:outerShdw>
                </a:effectLst>
              </a:rPr>
              <a:t>-as-</a:t>
            </a:r>
            <a:r>
              <a:rPr lang="en-US" sz="3200" dirty="0" smtClean="0">
                <a:effectLst>
                  <a:outerShdw blurRad="50800" dist="38100" dir="2700000" algn="tl" rotWithShape="0">
                    <a:srgbClr val="000000">
                      <a:alpha val="43000"/>
                    </a:srgbClr>
                  </a:outerShdw>
                </a:effectLst>
              </a:rPr>
              <a:t>usual </a:t>
            </a:r>
            <a:endParaRPr lang="en-US" sz="3200" dirty="0">
              <a:effectLst>
                <a:outerShdw blurRad="50800" dist="38100" dir="2700000" algn="tl" rotWithShape="0">
                  <a:srgbClr val="000000">
                    <a:alpha val="43000"/>
                  </a:srgbClr>
                </a:outerShdw>
              </a:effectLst>
            </a:endParaRPr>
          </a:p>
        </p:txBody>
      </p:sp>
      <p:sp>
        <p:nvSpPr>
          <p:cNvPr id="49" name="Freeform 48"/>
          <p:cNvSpPr/>
          <p:nvPr/>
        </p:nvSpPr>
        <p:spPr>
          <a:xfrm>
            <a:off x="5651500" y="279400"/>
            <a:ext cx="254000" cy="3492500"/>
          </a:xfrm>
          <a:custGeom>
            <a:avLst/>
            <a:gdLst>
              <a:gd name="connsiteX0" fmla="*/ 190500 w 254000"/>
              <a:gd name="connsiteY0" fmla="*/ 3492500 h 3492500"/>
              <a:gd name="connsiteX1" fmla="*/ 190500 w 254000"/>
              <a:gd name="connsiteY1" fmla="*/ 3492500 h 3492500"/>
              <a:gd name="connsiteX2" fmla="*/ 127000 w 254000"/>
              <a:gd name="connsiteY2" fmla="*/ 3289300 h 3492500"/>
              <a:gd name="connsiteX3" fmla="*/ 114300 w 254000"/>
              <a:gd name="connsiteY3" fmla="*/ 3251200 h 3492500"/>
              <a:gd name="connsiteX4" fmla="*/ 101600 w 254000"/>
              <a:gd name="connsiteY4" fmla="*/ 3213100 h 3492500"/>
              <a:gd name="connsiteX5" fmla="*/ 76200 w 254000"/>
              <a:gd name="connsiteY5" fmla="*/ 3175000 h 3492500"/>
              <a:gd name="connsiteX6" fmla="*/ 50800 w 254000"/>
              <a:gd name="connsiteY6" fmla="*/ 3098800 h 3492500"/>
              <a:gd name="connsiteX7" fmla="*/ 0 w 254000"/>
              <a:gd name="connsiteY7" fmla="*/ 3022600 h 3492500"/>
              <a:gd name="connsiteX8" fmla="*/ 12700 w 254000"/>
              <a:gd name="connsiteY8" fmla="*/ 2933700 h 3492500"/>
              <a:gd name="connsiteX9" fmla="*/ 50800 w 254000"/>
              <a:gd name="connsiteY9" fmla="*/ 2806700 h 3492500"/>
              <a:gd name="connsiteX10" fmla="*/ 63500 w 254000"/>
              <a:gd name="connsiteY10" fmla="*/ 2768600 h 3492500"/>
              <a:gd name="connsiteX11" fmla="*/ 114300 w 254000"/>
              <a:gd name="connsiteY11" fmla="*/ 2654300 h 3492500"/>
              <a:gd name="connsiteX12" fmla="*/ 127000 w 254000"/>
              <a:gd name="connsiteY12" fmla="*/ 2616200 h 3492500"/>
              <a:gd name="connsiteX13" fmla="*/ 139700 w 254000"/>
              <a:gd name="connsiteY13" fmla="*/ 2578100 h 3492500"/>
              <a:gd name="connsiteX14" fmla="*/ 152400 w 254000"/>
              <a:gd name="connsiteY14" fmla="*/ 2527300 h 3492500"/>
              <a:gd name="connsiteX15" fmla="*/ 177800 w 254000"/>
              <a:gd name="connsiteY15" fmla="*/ 2451100 h 3492500"/>
              <a:gd name="connsiteX16" fmla="*/ 190500 w 254000"/>
              <a:gd name="connsiteY16" fmla="*/ 2413000 h 3492500"/>
              <a:gd name="connsiteX17" fmla="*/ 203200 w 254000"/>
              <a:gd name="connsiteY17" fmla="*/ 2362200 h 3492500"/>
              <a:gd name="connsiteX18" fmla="*/ 228600 w 254000"/>
              <a:gd name="connsiteY18" fmla="*/ 2286000 h 3492500"/>
              <a:gd name="connsiteX19" fmla="*/ 254000 w 254000"/>
              <a:gd name="connsiteY19" fmla="*/ 2197100 h 3492500"/>
              <a:gd name="connsiteX20" fmla="*/ 241300 w 254000"/>
              <a:gd name="connsiteY20" fmla="*/ 2032000 h 3492500"/>
              <a:gd name="connsiteX21" fmla="*/ 215900 w 254000"/>
              <a:gd name="connsiteY21" fmla="*/ 1943100 h 3492500"/>
              <a:gd name="connsiteX22" fmla="*/ 203200 w 254000"/>
              <a:gd name="connsiteY22" fmla="*/ 1892300 h 3492500"/>
              <a:gd name="connsiteX23" fmla="*/ 177800 w 254000"/>
              <a:gd name="connsiteY23" fmla="*/ 1816100 h 3492500"/>
              <a:gd name="connsiteX24" fmla="*/ 165100 w 254000"/>
              <a:gd name="connsiteY24" fmla="*/ 1778000 h 3492500"/>
              <a:gd name="connsiteX25" fmla="*/ 152400 w 254000"/>
              <a:gd name="connsiteY25" fmla="*/ 1727200 h 3492500"/>
              <a:gd name="connsiteX26" fmla="*/ 139700 w 254000"/>
              <a:gd name="connsiteY26" fmla="*/ 1663700 h 3492500"/>
              <a:gd name="connsiteX27" fmla="*/ 114300 w 254000"/>
              <a:gd name="connsiteY27" fmla="*/ 1587500 h 3492500"/>
              <a:gd name="connsiteX28" fmla="*/ 101600 w 254000"/>
              <a:gd name="connsiteY28" fmla="*/ 1549400 h 3492500"/>
              <a:gd name="connsiteX29" fmla="*/ 88900 w 254000"/>
              <a:gd name="connsiteY29" fmla="*/ 1511300 h 3492500"/>
              <a:gd name="connsiteX30" fmla="*/ 76200 w 254000"/>
              <a:gd name="connsiteY30" fmla="*/ 1473200 h 3492500"/>
              <a:gd name="connsiteX31" fmla="*/ 38100 w 254000"/>
              <a:gd name="connsiteY31" fmla="*/ 1397000 h 3492500"/>
              <a:gd name="connsiteX32" fmla="*/ 50800 w 254000"/>
              <a:gd name="connsiteY32" fmla="*/ 1333500 h 3492500"/>
              <a:gd name="connsiteX33" fmla="*/ 76200 w 254000"/>
              <a:gd name="connsiteY33" fmla="*/ 1257300 h 3492500"/>
              <a:gd name="connsiteX34" fmla="*/ 101600 w 254000"/>
              <a:gd name="connsiteY34" fmla="*/ 914400 h 3492500"/>
              <a:gd name="connsiteX35" fmla="*/ 114300 w 254000"/>
              <a:gd name="connsiteY35" fmla="*/ 825500 h 3492500"/>
              <a:gd name="connsiteX36" fmla="*/ 127000 w 254000"/>
              <a:gd name="connsiteY36" fmla="*/ 774700 h 3492500"/>
              <a:gd name="connsiteX37" fmla="*/ 139700 w 254000"/>
              <a:gd name="connsiteY37" fmla="*/ 698500 h 3492500"/>
              <a:gd name="connsiteX38" fmla="*/ 152400 w 254000"/>
              <a:gd name="connsiteY38" fmla="*/ 520700 h 3492500"/>
              <a:gd name="connsiteX39" fmla="*/ 139700 w 254000"/>
              <a:gd name="connsiteY39" fmla="*/ 241300 h 3492500"/>
              <a:gd name="connsiteX40" fmla="*/ 127000 w 254000"/>
              <a:gd name="connsiteY40" fmla="*/ 0 h 349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4000" h="3492500">
                <a:moveTo>
                  <a:pt x="190500" y="3492500"/>
                </a:moveTo>
                <a:lnTo>
                  <a:pt x="190500" y="3492500"/>
                </a:lnTo>
                <a:cubicBezTo>
                  <a:pt x="144707" y="3339855"/>
                  <a:pt x="166376" y="3407429"/>
                  <a:pt x="127000" y="3289300"/>
                </a:cubicBezTo>
                <a:lnTo>
                  <a:pt x="114300" y="3251200"/>
                </a:lnTo>
                <a:cubicBezTo>
                  <a:pt x="110067" y="3238500"/>
                  <a:pt x="109026" y="3224239"/>
                  <a:pt x="101600" y="3213100"/>
                </a:cubicBezTo>
                <a:cubicBezTo>
                  <a:pt x="93133" y="3200400"/>
                  <a:pt x="82399" y="3188948"/>
                  <a:pt x="76200" y="3175000"/>
                </a:cubicBezTo>
                <a:cubicBezTo>
                  <a:pt x="65326" y="3150534"/>
                  <a:pt x="65652" y="3121077"/>
                  <a:pt x="50800" y="3098800"/>
                </a:cubicBezTo>
                <a:lnTo>
                  <a:pt x="0" y="3022600"/>
                </a:lnTo>
                <a:cubicBezTo>
                  <a:pt x="4233" y="2992967"/>
                  <a:pt x="7345" y="2963151"/>
                  <a:pt x="12700" y="2933700"/>
                </a:cubicBezTo>
                <a:cubicBezTo>
                  <a:pt x="20377" y="2891474"/>
                  <a:pt x="37545" y="2846464"/>
                  <a:pt x="50800" y="2806700"/>
                </a:cubicBezTo>
                <a:cubicBezTo>
                  <a:pt x="55033" y="2794000"/>
                  <a:pt x="56074" y="2779739"/>
                  <a:pt x="63500" y="2768600"/>
                </a:cubicBezTo>
                <a:cubicBezTo>
                  <a:pt x="103752" y="2708223"/>
                  <a:pt x="84073" y="2744980"/>
                  <a:pt x="114300" y="2654300"/>
                </a:cubicBezTo>
                <a:lnTo>
                  <a:pt x="127000" y="2616200"/>
                </a:lnTo>
                <a:cubicBezTo>
                  <a:pt x="131233" y="2603500"/>
                  <a:pt x="136453" y="2591087"/>
                  <a:pt x="139700" y="2578100"/>
                </a:cubicBezTo>
                <a:cubicBezTo>
                  <a:pt x="143933" y="2561167"/>
                  <a:pt x="147384" y="2544018"/>
                  <a:pt x="152400" y="2527300"/>
                </a:cubicBezTo>
                <a:cubicBezTo>
                  <a:pt x="160093" y="2501655"/>
                  <a:pt x="169333" y="2476500"/>
                  <a:pt x="177800" y="2451100"/>
                </a:cubicBezTo>
                <a:cubicBezTo>
                  <a:pt x="182033" y="2438400"/>
                  <a:pt x="187253" y="2425987"/>
                  <a:pt x="190500" y="2413000"/>
                </a:cubicBezTo>
                <a:cubicBezTo>
                  <a:pt x="194733" y="2396067"/>
                  <a:pt x="198184" y="2378918"/>
                  <a:pt x="203200" y="2362200"/>
                </a:cubicBezTo>
                <a:cubicBezTo>
                  <a:pt x="210893" y="2336555"/>
                  <a:pt x="222106" y="2311975"/>
                  <a:pt x="228600" y="2286000"/>
                </a:cubicBezTo>
                <a:cubicBezTo>
                  <a:pt x="244547" y="2222213"/>
                  <a:pt x="235780" y="2251759"/>
                  <a:pt x="254000" y="2197100"/>
                </a:cubicBezTo>
                <a:cubicBezTo>
                  <a:pt x="249767" y="2142067"/>
                  <a:pt x="247749" y="2086818"/>
                  <a:pt x="241300" y="2032000"/>
                </a:cubicBezTo>
                <a:cubicBezTo>
                  <a:pt x="237330" y="1998253"/>
                  <a:pt x="224934" y="1974719"/>
                  <a:pt x="215900" y="1943100"/>
                </a:cubicBezTo>
                <a:cubicBezTo>
                  <a:pt x="211105" y="1926317"/>
                  <a:pt x="208216" y="1909018"/>
                  <a:pt x="203200" y="1892300"/>
                </a:cubicBezTo>
                <a:cubicBezTo>
                  <a:pt x="195507" y="1866655"/>
                  <a:pt x="186267" y="1841500"/>
                  <a:pt x="177800" y="1816100"/>
                </a:cubicBezTo>
                <a:cubicBezTo>
                  <a:pt x="173567" y="1803400"/>
                  <a:pt x="168347" y="1790987"/>
                  <a:pt x="165100" y="1778000"/>
                </a:cubicBezTo>
                <a:cubicBezTo>
                  <a:pt x="160867" y="1761067"/>
                  <a:pt x="156186" y="1744239"/>
                  <a:pt x="152400" y="1727200"/>
                </a:cubicBezTo>
                <a:cubicBezTo>
                  <a:pt x="147717" y="1706128"/>
                  <a:pt x="145380" y="1684525"/>
                  <a:pt x="139700" y="1663700"/>
                </a:cubicBezTo>
                <a:cubicBezTo>
                  <a:pt x="132655" y="1637869"/>
                  <a:pt x="122767" y="1612900"/>
                  <a:pt x="114300" y="1587500"/>
                </a:cubicBezTo>
                <a:lnTo>
                  <a:pt x="101600" y="1549400"/>
                </a:lnTo>
                <a:lnTo>
                  <a:pt x="88900" y="1511300"/>
                </a:lnTo>
                <a:cubicBezTo>
                  <a:pt x="84667" y="1498600"/>
                  <a:pt x="83626" y="1484339"/>
                  <a:pt x="76200" y="1473200"/>
                </a:cubicBezTo>
                <a:cubicBezTo>
                  <a:pt x="43374" y="1423961"/>
                  <a:pt x="55627" y="1449580"/>
                  <a:pt x="38100" y="1397000"/>
                </a:cubicBezTo>
                <a:cubicBezTo>
                  <a:pt x="42333" y="1375833"/>
                  <a:pt x="45120" y="1354325"/>
                  <a:pt x="50800" y="1333500"/>
                </a:cubicBezTo>
                <a:cubicBezTo>
                  <a:pt x="57845" y="1307669"/>
                  <a:pt x="76200" y="1257300"/>
                  <a:pt x="76200" y="1257300"/>
                </a:cubicBezTo>
                <a:cubicBezTo>
                  <a:pt x="84667" y="1143000"/>
                  <a:pt x="85391" y="1027861"/>
                  <a:pt x="101600" y="914400"/>
                </a:cubicBezTo>
                <a:cubicBezTo>
                  <a:pt x="105833" y="884767"/>
                  <a:pt x="108945" y="854951"/>
                  <a:pt x="114300" y="825500"/>
                </a:cubicBezTo>
                <a:cubicBezTo>
                  <a:pt x="117422" y="808327"/>
                  <a:pt x="123577" y="791816"/>
                  <a:pt x="127000" y="774700"/>
                </a:cubicBezTo>
                <a:cubicBezTo>
                  <a:pt x="132050" y="749450"/>
                  <a:pt x="135467" y="723900"/>
                  <a:pt x="139700" y="698500"/>
                </a:cubicBezTo>
                <a:cubicBezTo>
                  <a:pt x="143933" y="639233"/>
                  <a:pt x="152400" y="580118"/>
                  <a:pt x="152400" y="520700"/>
                </a:cubicBezTo>
                <a:cubicBezTo>
                  <a:pt x="152400" y="427471"/>
                  <a:pt x="144732" y="334394"/>
                  <a:pt x="139700" y="241300"/>
                </a:cubicBezTo>
                <a:cubicBezTo>
                  <a:pt x="125874" y="-14488"/>
                  <a:pt x="127000" y="127317"/>
                  <a:pt x="127000" y="0"/>
                </a:cubicBezTo>
              </a:path>
            </a:pathLst>
          </a:custGeom>
          <a:ln w="57150" cmpd="sng">
            <a:solidFill>
              <a:schemeClr val="accent6">
                <a:lumMod val="50000"/>
              </a:schemeClr>
            </a:solidFill>
            <a:headEnd type="none"/>
            <a:tailEnd type="triangle"/>
          </a:ln>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grpSp>
        <p:nvGrpSpPr>
          <p:cNvPr id="67" name="Group 66"/>
          <p:cNvGrpSpPr/>
          <p:nvPr/>
        </p:nvGrpSpPr>
        <p:grpSpPr>
          <a:xfrm>
            <a:off x="5695950" y="3467100"/>
            <a:ext cx="2393950" cy="1435100"/>
            <a:chOff x="5695950" y="3467100"/>
            <a:chExt cx="2393950" cy="1435100"/>
          </a:xfrm>
        </p:grpSpPr>
        <p:sp>
          <p:nvSpPr>
            <p:cNvPr id="39" name="Donut 38"/>
            <p:cNvSpPr/>
            <p:nvPr/>
          </p:nvSpPr>
          <p:spPr bwMode="auto">
            <a:xfrm>
              <a:off x="5695950" y="3771900"/>
              <a:ext cx="596900" cy="609600"/>
            </a:xfrm>
            <a:prstGeom prst="donut">
              <a:avLst/>
            </a:prstGeom>
            <a:solidFill>
              <a:schemeClr val="accent6">
                <a:lumMod val="5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cxnSp>
          <p:nvCxnSpPr>
            <p:cNvPr id="50" name="Straight Connector 49"/>
            <p:cNvCxnSpPr/>
            <p:nvPr/>
          </p:nvCxnSpPr>
          <p:spPr bwMode="auto">
            <a:xfrm>
              <a:off x="6146800" y="4184650"/>
              <a:ext cx="1752600" cy="311150"/>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51" name="Straight Connector 50"/>
            <p:cNvCxnSpPr>
              <a:stCxn id="39" idx="6"/>
            </p:cNvCxnSpPr>
            <p:nvPr/>
          </p:nvCxnSpPr>
          <p:spPr bwMode="auto">
            <a:xfrm>
              <a:off x="6292850" y="4076700"/>
              <a:ext cx="1708150" cy="50800"/>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52" name="Straight Connector 51"/>
            <p:cNvCxnSpPr/>
            <p:nvPr/>
          </p:nvCxnSpPr>
          <p:spPr bwMode="auto">
            <a:xfrm flipV="1">
              <a:off x="6096000" y="3861174"/>
              <a:ext cx="1458088" cy="101226"/>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53" name="Straight Connector 52"/>
            <p:cNvCxnSpPr/>
            <p:nvPr/>
          </p:nvCxnSpPr>
          <p:spPr bwMode="auto">
            <a:xfrm flipV="1">
              <a:off x="6096000" y="3467100"/>
              <a:ext cx="1993900" cy="349250"/>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64" name="Straight Connector 63"/>
            <p:cNvCxnSpPr>
              <a:stCxn id="39" idx="5"/>
            </p:cNvCxnSpPr>
            <p:nvPr/>
          </p:nvCxnSpPr>
          <p:spPr bwMode="auto">
            <a:xfrm>
              <a:off x="6205436" y="4292226"/>
              <a:ext cx="1348652" cy="609974"/>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grpSp>
      <p:grpSp>
        <p:nvGrpSpPr>
          <p:cNvPr id="28" name="Group 27"/>
          <p:cNvGrpSpPr/>
          <p:nvPr/>
        </p:nvGrpSpPr>
        <p:grpSpPr>
          <a:xfrm>
            <a:off x="3644900" y="2819400"/>
            <a:ext cx="3053144" cy="2450973"/>
            <a:chOff x="3644900" y="2819400"/>
            <a:chExt cx="3053144" cy="2450973"/>
          </a:xfrm>
        </p:grpSpPr>
        <p:cxnSp>
          <p:nvCxnSpPr>
            <p:cNvPr id="29" name="Straight Connector 28"/>
            <p:cNvCxnSpPr/>
            <p:nvPr/>
          </p:nvCxnSpPr>
          <p:spPr bwMode="auto">
            <a:xfrm flipH="1" flipV="1">
              <a:off x="3644900" y="2819400"/>
              <a:ext cx="2051050" cy="1308100"/>
            </a:xfrm>
            <a:prstGeom prst="line">
              <a:avLst/>
            </a:prstGeom>
            <a:solidFill>
              <a:schemeClr val="accent1"/>
            </a:solidFill>
            <a:ln w="57150" cap="flat" cmpd="sng" algn="ctr">
              <a:solidFill>
                <a:schemeClr val="accent6">
                  <a:lumMod val="50000"/>
                </a:schemeClr>
              </a:solidFill>
              <a:prstDash val="solid"/>
              <a:round/>
              <a:headEnd type="none" w="med" len="med"/>
              <a:tailEnd type="none" w="med" len="med"/>
            </a:ln>
            <a:effectLst/>
          </p:spPr>
        </p:cxnSp>
        <p:cxnSp>
          <p:nvCxnSpPr>
            <p:cNvPr id="30" name="Straight Connector 29"/>
            <p:cNvCxnSpPr>
              <a:cxnSpLocks/>
            </p:cNvCxnSpPr>
            <p:nvPr/>
          </p:nvCxnSpPr>
          <p:spPr bwMode="auto">
            <a:xfrm flipH="1" flipV="1">
              <a:off x="3771900" y="3683000"/>
              <a:ext cx="2076450" cy="501650"/>
            </a:xfrm>
            <a:prstGeom prst="line">
              <a:avLst/>
            </a:prstGeom>
            <a:solidFill>
              <a:schemeClr val="accent1"/>
            </a:solidFill>
            <a:ln w="57150" cap="flat" cmpd="sng" algn="ctr">
              <a:solidFill>
                <a:schemeClr val="accent6">
                  <a:lumMod val="50000"/>
                </a:schemeClr>
              </a:solidFill>
              <a:prstDash val="solid"/>
              <a:round/>
              <a:headEnd type="none" w="med" len="med"/>
              <a:tailEnd type="none" w="med" len="med"/>
            </a:ln>
            <a:effectLst/>
          </p:spPr>
        </p:cxnSp>
        <p:cxnSp>
          <p:nvCxnSpPr>
            <p:cNvPr id="31" name="Straight Connector 30"/>
            <p:cNvCxnSpPr>
              <a:cxnSpLocks/>
            </p:cNvCxnSpPr>
            <p:nvPr/>
          </p:nvCxnSpPr>
          <p:spPr bwMode="auto">
            <a:xfrm flipH="1">
              <a:off x="4089400" y="4235450"/>
              <a:ext cx="1693964" cy="57150"/>
            </a:xfrm>
            <a:prstGeom prst="line">
              <a:avLst/>
            </a:prstGeom>
            <a:solidFill>
              <a:schemeClr val="accent1"/>
            </a:solidFill>
            <a:ln w="57150" cap="flat" cmpd="sng" algn="ctr">
              <a:solidFill>
                <a:schemeClr val="accent6">
                  <a:lumMod val="50000"/>
                </a:schemeClr>
              </a:solidFill>
              <a:prstDash val="solid"/>
              <a:round/>
              <a:headEnd type="none" w="med" len="med"/>
              <a:tailEnd type="none" w="med" len="med"/>
            </a:ln>
            <a:effectLst/>
          </p:spPr>
        </p:cxnSp>
        <p:cxnSp>
          <p:nvCxnSpPr>
            <p:cNvPr id="32" name="Straight Connector 31"/>
            <p:cNvCxnSpPr>
              <a:cxnSpLocks/>
            </p:cNvCxnSpPr>
            <p:nvPr/>
          </p:nvCxnSpPr>
          <p:spPr bwMode="auto">
            <a:xfrm flipH="1">
              <a:off x="4533900" y="4292226"/>
              <a:ext cx="1249464" cy="381374"/>
            </a:xfrm>
            <a:prstGeom prst="line">
              <a:avLst/>
            </a:prstGeom>
            <a:solidFill>
              <a:schemeClr val="accent1"/>
            </a:solidFill>
            <a:ln w="57150" cap="flat" cmpd="sng" algn="ctr">
              <a:solidFill>
                <a:schemeClr val="accent6">
                  <a:lumMod val="50000"/>
                </a:schemeClr>
              </a:solidFill>
              <a:prstDash val="solid"/>
              <a:round/>
              <a:headEnd type="none" w="med" len="med"/>
              <a:tailEnd type="none" w="med" len="med"/>
            </a:ln>
            <a:effectLst/>
          </p:spPr>
        </p:cxnSp>
        <p:cxnSp>
          <p:nvCxnSpPr>
            <p:cNvPr id="33" name="Straight Connector 32"/>
            <p:cNvCxnSpPr/>
            <p:nvPr/>
          </p:nvCxnSpPr>
          <p:spPr bwMode="auto">
            <a:xfrm flipH="1">
              <a:off x="5168900" y="4292600"/>
              <a:ext cx="736600" cy="825500"/>
            </a:xfrm>
            <a:prstGeom prst="line">
              <a:avLst/>
            </a:prstGeom>
            <a:solidFill>
              <a:schemeClr val="accent1"/>
            </a:solidFill>
            <a:ln w="57150" cap="flat" cmpd="sng" algn="ctr">
              <a:solidFill>
                <a:schemeClr val="accent6">
                  <a:lumMod val="50000"/>
                </a:schemeClr>
              </a:solidFill>
              <a:prstDash val="solid"/>
              <a:round/>
              <a:headEnd type="none" w="med" len="med"/>
              <a:tailEnd type="none" w="med" len="med"/>
            </a:ln>
            <a:effectLst/>
          </p:spPr>
        </p:cxnSp>
        <p:cxnSp>
          <p:nvCxnSpPr>
            <p:cNvPr id="34" name="Straight Connector 33"/>
            <p:cNvCxnSpPr/>
            <p:nvPr/>
          </p:nvCxnSpPr>
          <p:spPr bwMode="auto">
            <a:xfrm>
              <a:off x="6146800" y="4381500"/>
              <a:ext cx="551244" cy="736600"/>
            </a:xfrm>
            <a:prstGeom prst="line">
              <a:avLst/>
            </a:prstGeom>
            <a:solidFill>
              <a:schemeClr val="accent1"/>
            </a:solidFill>
            <a:ln w="57150" cap="flat" cmpd="sng" algn="ctr">
              <a:solidFill>
                <a:schemeClr val="accent6">
                  <a:lumMod val="50000"/>
                </a:schemeClr>
              </a:solidFill>
              <a:prstDash val="solid"/>
              <a:round/>
              <a:headEnd type="none" w="med" len="med"/>
              <a:tailEnd type="none" w="med" len="med"/>
            </a:ln>
            <a:effectLst/>
          </p:spPr>
        </p:cxnSp>
        <p:cxnSp>
          <p:nvCxnSpPr>
            <p:cNvPr id="35" name="Straight Connector 34"/>
            <p:cNvCxnSpPr/>
            <p:nvPr/>
          </p:nvCxnSpPr>
          <p:spPr bwMode="auto">
            <a:xfrm>
              <a:off x="5994400" y="4279900"/>
              <a:ext cx="0" cy="990473"/>
            </a:xfrm>
            <a:prstGeom prst="line">
              <a:avLst/>
            </a:prstGeom>
            <a:solidFill>
              <a:schemeClr val="accent1"/>
            </a:solidFill>
            <a:ln w="57150" cap="flat" cmpd="sng" algn="ctr">
              <a:solidFill>
                <a:schemeClr val="accent6">
                  <a:lumMod val="50000"/>
                </a:schemeClr>
              </a:solidFill>
              <a:prstDash val="solid"/>
              <a:round/>
              <a:headEnd type="none" w="med" len="med"/>
              <a:tailEnd type="none" w="med" len="med"/>
            </a:ln>
            <a:effectLst/>
          </p:spPr>
        </p:cxnSp>
      </p:grpSp>
      <p:sp>
        <p:nvSpPr>
          <p:cNvPr id="48" name="Bent-Up Arrow 47"/>
          <p:cNvSpPr/>
          <p:nvPr/>
        </p:nvSpPr>
        <p:spPr bwMode="auto">
          <a:xfrm>
            <a:off x="5695950" y="4672476"/>
            <a:ext cx="2571750" cy="1223560"/>
          </a:xfrm>
          <a:prstGeom prst="bentUpArrow">
            <a:avLst>
              <a:gd name="adj1" fmla="val 50000"/>
              <a:gd name="adj2" fmla="val 16585"/>
              <a:gd name="adj3" fmla="val 50000"/>
            </a:avLst>
          </a:prstGeom>
          <a:solidFill>
            <a:schemeClr val="tx1">
              <a:lumMod val="25000"/>
              <a:alpha val="86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eaLnBrk="0" hangingPunct="0"/>
            <a:r>
              <a:rPr lang="en-US" sz="1800" b="0" dirty="0" smtClean="0">
                <a:solidFill>
                  <a:srgbClr val="FFFFFF"/>
                </a:solidFill>
                <a:effectLst>
                  <a:outerShdw blurRad="50800" dist="38100" dir="2700000" algn="tl" rotWithShape="0">
                    <a:srgbClr val="000000">
                      <a:alpha val="43000"/>
                    </a:srgbClr>
                  </a:outerShdw>
                </a:effectLst>
              </a:rPr>
              <a:t>Expertise, collaboration</a:t>
            </a:r>
            <a:br>
              <a:rPr lang="en-US" sz="1800" b="0" dirty="0" smtClean="0">
                <a:solidFill>
                  <a:srgbClr val="FFFFFF"/>
                </a:solidFill>
                <a:effectLst>
                  <a:outerShdw blurRad="50800" dist="38100" dir="2700000" algn="tl" rotWithShape="0">
                    <a:srgbClr val="000000">
                      <a:alpha val="43000"/>
                    </a:srgbClr>
                  </a:outerShdw>
                </a:effectLst>
              </a:rPr>
            </a:br>
            <a:r>
              <a:rPr lang="en-US" sz="1800" b="0" dirty="0" smtClean="0">
                <a:solidFill>
                  <a:srgbClr val="FFFFFF"/>
                </a:solidFill>
                <a:effectLst>
                  <a:outerShdw blurRad="50800" dist="38100" dir="2700000" algn="tl" rotWithShape="0">
                    <a:srgbClr val="000000">
                      <a:alpha val="43000"/>
                    </a:srgbClr>
                  </a:outerShdw>
                </a:effectLst>
              </a:rPr>
              <a:t>independence</a:t>
            </a:r>
            <a:endParaRPr lang="en-US" sz="1800" b="0" dirty="0">
              <a:solidFill>
                <a:srgbClr val="FFFFFF"/>
              </a:solidFill>
              <a:effectLst>
                <a:outerShdw blurRad="50800" dist="38100" dir="2700000" algn="tl" rotWithShape="0">
                  <a:srgbClr val="000000">
                    <a:alpha val="43000"/>
                  </a:srgbClr>
                </a:outerShdw>
              </a:effectLst>
            </a:endParaRPr>
          </a:p>
        </p:txBody>
      </p:sp>
      <p:sp>
        <p:nvSpPr>
          <p:cNvPr id="54" name="Bent-Up Arrow 53"/>
          <p:cNvSpPr/>
          <p:nvPr/>
        </p:nvSpPr>
        <p:spPr bwMode="auto">
          <a:xfrm flipH="1">
            <a:off x="3327963" y="4673600"/>
            <a:ext cx="2367987" cy="1223560"/>
          </a:xfrm>
          <a:prstGeom prst="bentUpArrow">
            <a:avLst>
              <a:gd name="adj1" fmla="val 50000"/>
              <a:gd name="adj2" fmla="val 16585"/>
              <a:gd name="adj3" fmla="val 50000"/>
            </a:avLst>
          </a:prstGeom>
          <a:solidFill>
            <a:schemeClr val="tx1">
              <a:lumMod val="25000"/>
              <a:alpha val="86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eaLnBrk="0" hangingPunct="0"/>
            <a:r>
              <a:rPr lang="en-US" sz="1800" b="0" dirty="0" smtClean="0">
                <a:solidFill>
                  <a:srgbClr val="FFFFFF"/>
                </a:solidFill>
                <a:effectLst>
                  <a:outerShdw blurRad="50800" dist="38100" dir="2700000" algn="tl" rotWithShape="0">
                    <a:srgbClr val="000000">
                      <a:alpha val="43000"/>
                    </a:srgbClr>
                  </a:outerShdw>
                </a:effectLst>
              </a:rPr>
              <a:t>Expertise, collaboration</a:t>
            </a:r>
            <a:br>
              <a:rPr lang="en-US" sz="1800" b="0" dirty="0" smtClean="0">
                <a:solidFill>
                  <a:srgbClr val="FFFFFF"/>
                </a:solidFill>
                <a:effectLst>
                  <a:outerShdw blurRad="50800" dist="38100" dir="2700000" algn="tl" rotWithShape="0">
                    <a:srgbClr val="000000">
                      <a:alpha val="43000"/>
                    </a:srgbClr>
                  </a:outerShdw>
                </a:effectLst>
              </a:rPr>
            </a:br>
            <a:r>
              <a:rPr lang="en-US" sz="1800" b="0" dirty="0" smtClean="0">
                <a:solidFill>
                  <a:srgbClr val="FFFFFF"/>
                </a:solidFill>
                <a:effectLst>
                  <a:outerShdw blurRad="50800" dist="38100" dir="2700000" algn="tl" rotWithShape="0">
                    <a:srgbClr val="000000">
                      <a:alpha val="43000"/>
                    </a:srgbClr>
                  </a:outerShdw>
                </a:effectLst>
              </a:rPr>
              <a:t>independence</a:t>
            </a:r>
            <a:endParaRPr lang="en-US" sz="1800" b="0" dirty="0">
              <a:solidFill>
                <a:srgbClr val="FFFFFF"/>
              </a:solidFill>
              <a:effectLst>
                <a:outerShdw blurRad="50800" dist="38100" dir="2700000" algn="tl" rotWithShape="0">
                  <a:srgbClr val="000000">
                    <a:alpha val="43000"/>
                  </a:srgbClr>
                </a:outerShdw>
              </a:effectLst>
            </a:endParaRPr>
          </a:p>
        </p:txBody>
      </p:sp>
    </p:spTree>
    <p:extLst>
      <p:ext uri="{BB962C8B-B14F-4D97-AF65-F5344CB8AC3E}">
        <p14:creationId xmlns:p14="http://schemas.microsoft.com/office/powerpoint/2010/main" val="13735623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right)">
                                      <p:cBhvr>
                                        <p:cTn id="7" dur="500"/>
                                        <p:tgtEl>
                                          <p:spTgt spid="67"/>
                                        </p:tgtEl>
                                      </p:cBhvr>
                                    </p:animEffect>
                                  </p:childTnLst>
                                </p:cTn>
                              </p:par>
                              <p:par>
                                <p:cTn id="8" presetID="2" presetClass="entr" presetSubtype="2"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 calcmode="lin" valueType="num">
                                      <p:cBhvr additive="base">
                                        <p:cTn id="10" dur="500" fill="hold"/>
                                        <p:tgtEl>
                                          <p:spTgt spid="48"/>
                                        </p:tgtEl>
                                        <p:attrNameLst>
                                          <p:attrName>ppt_x</p:attrName>
                                        </p:attrNameLst>
                                      </p:cBhvr>
                                      <p:tavLst>
                                        <p:tav tm="0">
                                          <p:val>
                                            <p:strVal val="1+#ppt_w/2"/>
                                          </p:val>
                                        </p:tav>
                                        <p:tav tm="100000">
                                          <p:val>
                                            <p:strVal val="#ppt_x"/>
                                          </p:val>
                                        </p:tav>
                                      </p:tavLst>
                                    </p:anim>
                                    <p:anim calcmode="lin" valueType="num">
                                      <p:cBhvr additive="base">
                                        <p:cTn id="11"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right)">
                                      <p:cBhvr>
                                        <p:cTn id="16" dur="500"/>
                                        <p:tgtEl>
                                          <p:spTgt spid="28"/>
                                        </p:tgtEl>
                                      </p:cBhvr>
                                    </p:animEffect>
                                  </p:childTnLst>
                                </p:cTn>
                              </p:par>
                              <p:par>
                                <p:cTn id="17" presetID="2" presetClass="entr" presetSubtype="2"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1+#ppt_w/2"/>
                                          </p:val>
                                        </p:tav>
                                        <p:tav tm="100000">
                                          <p:val>
                                            <p:strVal val="#ppt_x"/>
                                          </p:val>
                                        </p:tav>
                                      </p:tavLst>
                                    </p:anim>
                                    <p:anim calcmode="lin" valueType="num">
                                      <p:cBhvr additive="base">
                                        <p:cTn id="20"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ipe(down)">
                                      <p:cBhvr>
                                        <p:cTn id="2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8" grpId="0" animBg="1"/>
      <p:bldP spid="5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70</a:t>
            </a:fld>
            <a:endParaRPr lang="en-AU" dirty="0"/>
          </a:p>
        </p:txBody>
      </p:sp>
      <p:pic>
        <p:nvPicPr>
          <p:cNvPr id="2" name="Picture 1" descr="Screen Shot 2017-08-13 at 7.14.1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 y="177800"/>
            <a:ext cx="9144000" cy="5410804"/>
          </a:xfrm>
          <a:prstGeom prst="rect">
            <a:avLst/>
          </a:prstGeom>
        </p:spPr>
      </p:pic>
      <p:pic>
        <p:nvPicPr>
          <p:cNvPr id="3" name="Picture 2" descr="Screen Shot 2017-08-13 at 7.15.2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46352"/>
            <a:ext cx="9144000" cy="4600297"/>
          </a:xfrm>
          <a:prstGeom prst="rect">
            <a:avLst/>
          </a:prstGeom>
        </p:spPr>
      </p:pic>
    </p:spTree>
    <p:extLst>
      <p:ext uri="{BB962C8B-B14F-4D97-AF65-F5344CB8AC3E}">
        <p14:creationId xmlns:p14="http://schemas.microsoft.com/office/powerpoint/2010/main" val="18311487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71</a:t>
            </a:fld>
            <a:endParaRPr lang="en-AU" dirty="0"/>
          </a:p>
        </p:txBody>
      </p:sp>
      <p:pic>
        <p:nvPicPr>
          <p:cNvPr id="5" name="Picture 4" descr="Screen Shot 2017-07-10 at 11.36.2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600" y="438149"/>
            <a:ext cx="6997700" cy="5517949"/>
          </a:xfrm>
          <a:prstGeom prst="rect">
            <a:avLst/>
          </a:prstGeom>
        </p:spPr>
      </p:pic>
    </p:spTree>
    <p:extLst>
      <p:ext uri="{BB962C8B-B14F-4D97-AF65-F5344CB8AC3E}">
        <p14:creationId xmlns:p14="http://schemas.microsoft.com/office/powerpoint/2010/main" val="1896723215"/>
      </p:ext>
    </p:extLst>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72</a:t>
            </a:fld>
            <a:endParaRPr lang="en-AU" dirty="0"/>
          </a:p>
        </p:txBody>
      </p:sp>
      <p:pic>
        <p:nvPicPr>
          <p:cNvPr id="6" name="Picture 5" descr="Screen Shot 2017-07-10 at 11.42.3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600" y="279685"/>
            <a:ext cx="6832600" cy="5619465"/>
          </a:xfrm>
          <a:prstGeom prst="rect">
            <a:avLst/>
          </a:prstGeom>
        </p:spPr>
      </p:pic>
    </p:spTree>
    <p:extLst>
      <p:ext uri="{BB962C8B-B14F-4D97-AF65-F5344CB8AC3E}">
        <p14:creationId xmlns:p14="http://schemas.microsoft.com/office/powerpoint/2010/main" val="298765521"/>
      </p:ext>
    </p:extLst>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85800" y="382591"/>
            <a:ext cx="7772400" cy="2460761"/>
          </a:xfrm>
        </p:spPr>
        <p:txBody>
          <a:bodyPr>
            <a:normAutofit fontScale="85000" lnSpcReduction="10000"/>
          </a:bodyPr>
          <a:lstStyle/>
          <a:p>
            <a:r>
              <a:rPr lang="en-US" dirty="0"/>
              <a:t>But it would be a mistake to expect that one person, the </a:t>
            </a:r>
            <a:r>
              <a:rPr lang="en-US" dirty="0" smtClean="0"/>
              <a:t>Auditor General</a:t>
            </a:r>
            <a:r>
              <a:rPr lang="en-US" dirty="0"/>
              <a:t>, would be able to function in both paradigms simultaneously, just as it would </a:t>
            </a:r>
            <a:r>
              <a:rPr lang="en-US" dirty="0" smtClean="0"/>
              <a:t>be erroneous </a:t>
            </a:r>
            <a:r>
              <a:rPr lang="en-US" dirty="0"/>
              <a:t>to imagine that an audit official grounded in chartered accountancy could </a:t>
            </a:r>
            <a:r>
              <a:rPr lang="en-US" dirty="0" smtClean="0"/>
              <a:t>work effectively </a:t>
            </a:r>
            <a:r>
              <a:rPr lang="en-US" dirty="0"/>
              <a:t>in the area of </a:t>
            </a:r>
            <a:r>
              <a:rPr lang="en-US" dirty="0" smtClean="0"/>
              <a:t>effectiveness </a:t>
            </a:r>
            <a:r>
              <a:rPr lang="en-US" dirty="0"/>
              <a:t>assessment where no absolute bottom line can </a:t>
            </a:r>
            <a:r>
              <a:rPr lang="en-US" dirty="0" smtClean="0"/>
              <a:t>ever be </a:t>
            </a:r>
            <a:r>
              <a:rPr lang="en-US" dirty="0"/>
              <a:t>reckoned. </a:t>
            </a:r>
          </a:p>
        </p:txBody>
      </p:sp>
      <p:sp>
        <p:nvSpPr>
          <p:cNvPr id="2" name="Slide Number Placeholder 1"/>
          <p:cNvSpPr>
            <a:spLocks noGrp="1"/>
          </p:cNvSpPr>
          <p:nvPr>
            <p:ph type="sldNum" sz="quarter" idx="12"/>
          </p:nvPr>
        </p:nvSpPr>
        <p:spPr/>
        <p:txBody>
          <a:bodyPr/>
          <a:lstStyle/>
          <a:p>
            <a:pPr>
              <a:defRPr/>
            </a:pPr>
            <a:fld id="{EF808991-028D-6440-96F0-BFAADEE55D9F}" type="slidenum">
              <a:rPr lang="en-AU" smtClean="0"/>
              <a:pPr>
                <a:defRPr/>
              </a:pPr>
              <a:t>73</a:t>
            </a:fld>
            <a:endParaRPr lang="en-AU" dirty="0"/>
          </a:p>
        </p:txBody>
      </p:sp>
      <p:pic>
        <p:nvPicPr>
          <p:cNvPr id="5" name="Picture 4" descr="Screen Shot 2017-08-13 at 7.15.28 pm.png"/>
          <p:cNvPicPr>
            <a:picLocks noChangeAspect="1"/>
          </p:cNvPicPr>
          <p:nvPr/>
        </p:nvPicPr>
        <p:blipFill rotWithShape="1">
          <a:blip r:embed="rId2">
            <a:extLst>
              <a:ext uri="{28A0092B-C50C-407E-A947-70E740481C1C}">
                <a14:useLocalDpi xmlns:a14="http://schemas.microsoft.com/office/drawing/2010/main" val="0"/>
              </a:ext>
            </a:extLst>
          </a:blip>
          <a:srcRect b="38405"/>
          <a:stretch/>
        </p:blipFill>
        <p:spPr>
          <a:xfrm>
            <a:off x="0" y="3224353"/>
            <a:ext cx="9144000" cy="2833548"/>
          </a:xfrm>
          <a:prstGeom prst="rect">
            <a:avLst/>
          </a:prstGeom>
        </p:spPr>
      </p:pic>
    </p:spTree>
    <p:extLst>
      <p:ext uri="{BB962C8B-B14F-4D97-AF65-F5344CB8AC3E}">
        <p14:creationId xmlns:p14="http://schemas.microsoft.com/office/powerpoint/2010/main" val="16652243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hat-are-capillaries_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2755897" y="181373"/>
            <a:ext cx="5994402" cy="5757123"/>
          </a:xfrm>
          <a:prstGeom prst="rect">
            <a:avLst/>
          </a:prstGeom>
        </p:spPr>
      </p:pic>
      <p:sp>
        <p:nvSpPr>
          <p:cNvPr id="11" name="Donut 10"/>
          <p:cNvSpPr/>
          <p:nvPr/>
        </p:nvSpPr>
        <p:spPr bwMode="auto">
          <a:xfrm>
            <a:off x="7391400" y="4673600"/>
            <a:ext cx="355600" cy="355600"/>
          </a:xfrm>
          <a:prstGeom prst="donut">
            <a:avLst/>
          </a:prstGeom>
          <a:solidFill>
            <a:schemeClr val="bg2">
              <a:lumMod val="65000"/>
              <a:lumOff val="35000"/>
              <a:alpha val="7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sp>
        <p:nvSpPr>
          <p:cNvPr id="13" name="Donut 12"/>
          <p:cNvSpPr/>
          <p:nvPr/>
        </p:nvSpPr>
        <p:spPr bwMode="auto">
          <a:xfrm>
            <a:off x="7734300" y="4318000"/>
            <a:ext cx="355600" cy="355600"/>
          </a:xfrm>
          <a:prstGeom prst="donut">
            <a:avLst/>
          </a:prstGeom>
          <a:solidFill>
            <a:schemeClr val="bg2">
              <a:lumMod val="65000"/>
              <a:lumOff val="35000"/>
              <a:alpha val="7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sp>
        <p:nvSpPr>
          <p:cNvPr id="18" name="Donut 17"/>
          <p:cNvSpPr/>
          <p:nvPr/>
        </p:nvSpPr>
        <p:spPr bwMode="auto">
          <a:xfrm>
            <a:off x="7899400" y="3962400"/>
            <a:ext cx="355600" cy="355600"/>
          </a:xfrm>
          <a:prstGeom prst="donut">
            <a:avLst/>
          </a:prstGeom>
          <a:solidFill>
            <a:srgbClr val="FF33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0" name="Donut 19"/>
          <p:cNvSpPr/>
          <p:nvPr/>
        </p:nvSpPr>
        <p:spPr bwMode="auto">
          <a:xfrm>
            <a:off x="7391400" y="3683000"/>
            <a:ext cx="355600" cy="355600"/>
          </a:xfrm>
          <a:prstGeom prst="donut">
            <a:avLst/>
          </a:prstGeom>
          <a:solidFill>
            <a:schemeClr val="bg2">
              <a:lumMod val="65000"/>
              <a:lumOff val="35000"/>
              <a:alpha val="7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sp>
        <p:nvSpPr>
          <p:cNvPr id="22" name="Donut 21"/>
          <p:cNvSpPr/>
          <p:nvPr/>
        </p:nvSpPr>
        <p:spPr bwMode="auto">
          <a:xfrm>
            <a:off x="7899400" y="3327400"/>
            <a:ext cx="355600" cy="355600"/>
          </a:xfrm>
          <a:prstGeom prst="donut">
            <a:avLst/>
          </a:prstGeom>
          <a:solidFill>
            <a:schemeClr val="bg2">
              <a:lumMod val="65000"/>
              <a:lumOff val="35000"/>
              <a:alpha val="7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sp>
        <p:nvSpPr>
          <p:cNvPr id="3" name="Pie 2"/>
          <p:cNvSpPr/>
          <p:nvPr/>
        </p:nvSpPr>
        <p:spPr bwMode="auto">
          <a:xfrm rot="2287600">
            <a:off x="3062730" y="1624185"/>
            <a:ext cx="4588686" cy="3838234"/>
          </a:xfrm>
          <a:prstGeom prst="pie">
            <a:avLst>
              <a:gd name="adj1" fmla="val 0"/>
              <a:gd name="adj2" fmla="val 10873271"/>
            </a:avLst>
          </a:prstGeom>
          <a:solidFill>
            <a:schemeClr val="bg2">
              <a:lumMod val="65000"/>
              <a:lumOff val="35000"/>
              <a:alpha val="7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endParaRPr lang="en-US" sz="2400" b="0" dirty="0">
              <a:solidFill>
                <a:schemeClr val="tx1"/>
              </a:solidFill>
              <a:latin typeface="Times New Roman" pitchFamily="18" charset="0"/>
            </a:endParaRPr>
          </a:p>
        </p:txBody>
      </p:sp>
      <p:sp>
        <p:nvSpPr>
          <p:cNvPr id="16" name="TextBox 15"/>
          <p:cNvSpPr txBox="1"/>
          <p:nvPr/>
        </p:nvSpPr>
        <p:spPr>
          <a:xfrm rot="2267087">
            <a:off x="3107574" y="3579454"/>
            <a:ext cx="3810859" cy="584776"/>
          </a:xfrm>
          <a:prstGeom prst="rect">
            <a:avLst/>
          </a:prstGeom>
          <a:noFill/>
        </p:spPr>
        <p:txBody>
          <a:bodyPr wrap="none" rtlCol="0">
            <a:spAutoFit/>
          </a:bodyPr>
          <a:lstStyle/>
          <a:p>
            <a:r>
              <a:rPr lang="en-US" sz="3200" dirty="0" smtClean="0">
                <a:effectLst>
                  <a:outerShdw blurRad="50800" dist="38100" dir="2700000" algn="tl" rotWithShape="0">
                    <a:srgbClr val="000000">
                      <a:alpha val="43000"/>
                    </a:srgbClr>
                  </a:outerShdw>
                </a:effectLst>
              </a:rPr>
              <a:t>Business</a:t>
            </a:r>
            <a:r>
              <a:rPr lang="en-US" sz="3200" dirty="0">
                <a:effectLst>
                  <a:outerShdw blurRad="50800" dist="38100" dir="2700000" algn="tl" rotWithShape="0">
                    <a:srgbClr val="000000">
                      <a:alpha val="43000"/>
                    </a:srgbClr>
                  </a:outerShdw>
                </a:effectLst>
              </a:rPr>
              <a:t>-as-</a:t>
            </a:r>
            <a:r>
              <a:rPr lang="en-US" sz="3200" dirty="0" smtClean="0">
                <a:effectLst>
                  <a:outerShdw blurRad="50800" dist="38100" dir="2700000" algn="tl" rotWithShape="0">
                    <a:srgbClr val="000000">
                      <a:alpha val="43000"/>
                    </a:srgbClr>
                  </a:outerShdw>
                </a:effectLst>
              </a:rPr>
              <a:t>usual </a:t>
            </a:r>
            <a:endParaRPr lang="en-US" sz="3200" dirty="0">
              <a:effectLst>
                <a:outerShdw blurRad="50800" dist="38100" dir="2700000" algn="tl" rotWithShape="0">
                  <a:srgbClr val="000000">
                    <a:alpha val="43000"/>
                  </a:srgbClr>
                </a:outerShdw>
              </a:effectLst>
            </a:endParaRPr>
          </a:p>
        </p:txBody>
      </p:sp>
      <p:sp>
        <p:nvSpPr>
          <p:cNvPr id="49" name="Freeform 48"/>
          <p:cNvSpPr/>
          <p:nvPr/>
        </p:nvSpPr>
        <p:spPr>
          <a:xfrm>
            <a:off x="5656364" y="469900"/>
            <a:ext cx="254000" cy="3492500"/>
          </a:xfrm>
          <a:custGeom>
            <a:avLst/>
            <a:gdLst>
              <a:gd name="connsiteX0" fmla="*/ 190500 w 254000"/>
              <a:gd name="connsiteY0" fmla="*/ 3492500 h 3492500"/>
              <a:gd name="connsiteX1" fmla="*/ 190500 w 254000"/>
              <a:gd name="connsiteY1" fmla="*/ 3492500 h 3492500"/>
              <a:gd name="connsiteX2" fmla="*/ 127000 w 254000"/>
              <a:gd name="connsiteY2" fmla="*/ 3289300 h 3492500"/>
              <a:gd name="connsiteX3" fmla="*/ 114300 w 254000"/>
              <a:gd name="connsiteY3" fmla="*/ 3251200 h 3492500"/>
              <a:gd name="connsiteX4" fmla="*/ 101600 w 254000"/>
              <a:gd name="connsiteY4" fmla="*/ 3213100 h 3492500"/>
              <a:gd name="connsiteX5" fmla="*/ 76200 w 254000"/>
              <a:gd name="connsiteY5" fmla="*/ 3175000 h 3492500"/>
              <a:gd name="connsiteX6" fmla="*/ 50800 w 254000"/>
              <a:gd name="connsiteY6" fmla="*/ 3098800 h 3492500"/>
              <a:gd name="connsiteX7" fmla="*/ 0 w 254000"/>
              <a:gd name="connsiteY7" fmla="*/ 3022600 h 3492500"/>
              <a:gd name="connsiteX8" fmla="*/ 12700 w 254000"/>
              <a:gd name="connsiteY8" fmla="*/ 2933700 h 3492500"/>
              <a:gd name="connsiteX9" fmla="*/ 50800 w 254000"/>
              <a:gd name="connsiteY9" fmla="*/ 2806700 h 3492500"/>
              <a:gd name="connsiteX10" fmla="*/ 63500 w 254000"/>
              <a:gd name="connsiteY10" fmla="*/ 2768600 h 3492500"/>
              <a:gd name="connsiteX11" fmla="*/ 114300 w 254000"/>
              <a:gd name="connsiteY11" fmla="*/ 2654300 h 3492500"/>
              <a:gd name="connsiteX12" fmla="*/ 127000 w 254000"/>
              <a:gd name="connsiteY12" fmla="*/ 2616200 h 3492500"/>
              <a:gd name="connsiteX13" fmla="*/ 139700 w 254000"/>
              <a:gd name="connsiteY13" fmla="*/ 2578100 h 3492500"/>
              <a:gd name="connsiteX14" fmla="*/ 152400 w 254000"/>
              <a:gd name="connsiteY14" fmla="*/ 2527300 h 3492500"/>
              <a:gd name="connsiteX15" fmla="*/ 177800 w 254000"/>
              <a:gd name="connsiteY15" fmla="*/ 2451100 h 3492500"/>
              <a:gd name="connsiteX16" fmla="*/ 190500 w 254000"/>
              <a:gd name="connsiteY16" fmla="*/ 2413000 h 3492500"/>
              <a:gd name="connsiteX17" fmla="*/ 203200 w 254000"/>
              <a:gd name="connsiteY17" fmla="*/ 2362200 h 3492500"/>
              <a:gd name="connsiteX18" fmla="*/ 228600 w 254000"/>
              <a:gd name="connsiteY18" fmla="*/ 2286000 h 3492500"/>
              <a:gd name="connsiteX19" fmla="*/ 254000 w 254000"/>
              <a:gd name="connsiteY19" fmla="*/ 2197100 h 3492500"/>
              <a:gd name="connsiteX20" fmla="*/ 241300 w 254000"/>
              <a:gd name="connsiteY20" fmla="*/ 2032000 h 3492500"/>
              <a:gd name="connsiteX21" fmla="*/ 215900 w 254000"/>
              <a:gd name="connsiteY21" fmla="*/ 1943100 h 3492500"/>
              <a:gd name="connsiteX22" fmla="*/ 203200 w 254000"/>
              <a:gd name="connsiteY22" fmla="*/ 1892300 h 3492500"/>
              <a:gd name="connsiteX23" fmla="*/ 177800 w 254000"/>
              <a:gd name="connsiteY23" fmla="*/ 1816100 h 3492500"/>
              <a:gd name="connsiteX24" fmla="*/ 165100 w 254000"/>
              <a:gd name="connsiteY24" fmla="*/ 1778000 h 3492500"/>
              <a:gd name="connsiteX25" fmla="*/ 152400 w 254000"/>
              <a:gd name="connsiteY25" fmla="*/ 1727200 h 3492500"/>
              <a:gd name="connsiteX26" fmla="*/ 139700 w 254000"/>
              <a:gd name="connsiteY26" fmla="*/ 1663700 h 3492500"/>
              <a:gd name="connsiteX27" fmla="*/ 114300 w 254000"/>
              <a:gd name="connsiteY27" fmla="*/ 1587500 h 3492500"/>
              <a:gd name="connsiteX28" fmla="*/ 101600 w 254000"/>
              <a:gd name="connsiteY28" fmla="*/ 1549400 h 3492500"/>
              <a:gd name="connsiteX29" fmla="*/ 88900 w 254000"/>
              <a:gd name="connsiteY29" fmla="*/ 1511300 h 3492500"/>
              <a:gd name="connsiteX30" fmla="*/ 76200 w 254000"/>
              <a:gd name="connsiteY30" fmla="*/ 1473200 h 3492500"/>
              <a:gd name="connsiteX31" fmla="*/ 38100 w 254000"/>
              <a:gd name="connsiteY31" fmla="*/ 1397000 h 3492500"/>
              <a:gd name="connsiteX32" fmla="*/ 50800 w 254000"/>
              <a:gd name="connsiteY32" fmla="*/ 1333500 h 3492500"/>
              <a:gd name="connsiteX33" fmla="*/ 76200 w 254000"/>
              <a:gd name="connsiteY33" fmla="*/ 1257300 h 3492500"/>
              <a:gd name="connsiteX34" fmla="*/ 101600 w 254000"/>
              <a:gd name="connsiteY34" fmla="*/ 914400 h 3492500"/>
              <a:gd name="connsiteX35" fmla="*/ 114300 w 254000"/>
              <a:gd name="connsiteY35" fmla="*/ 825500 h 3492500"/>
              <a:gd name="connsiteX36" fmla="*/ 127000 w 254000"/>
              <a:gd name="connsiteY36" fmla="*/ 774700 h 3492500"/>
              <a:gd name="connsiteX37" fmla="*/ 139700 w 254000"/>
              <a:gd name="connsiteY37" fmla="*/ 698500 h 3492500"/>
              <a:gd name="connsiteX38" fmla="*/ 152400 w 254000"/>
              <a:gd name="connsiteY38" fmla="*/ 520700 h 3492500"/>
              <a:gd name="connsiteX39" fmla="*/ 139700 w 254000"/>
              <a:gd name="connsiteY39" fmla="*/ 241300 h 3492500"/>
              <a:gd name="connsiteX40" fmla="*/ 127000 w 254000"/>
              <a:gd name="connsiteY40" fmla="*/ 0 h 349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4000" h="3492500">
                <a:moveTo>
                  <a:pt x="190500" y="3492500"/>
                </a:moveTo>
                <a:lnTo>
                  <a:pt x="190500" y="3492500"/>
                </a:lnTo>
                <a:cubicBezTo>
                  <a:pt x="144707" y="3339855"/>
                  <a:pt x="166376" y="3407429"/>
                  <a:pt x="127000" y="3289300"/>
                </a:cubicBezTo>
                <a:lnTo>
                  <a:pt x="114300" y="3251200"/>
                </a:lnTo>
                <a:cubicBezTo>
                  <a:pt x="110067" y="3238500"/>
                  <a:pt x="109026" y="3224239"/>
                  <a:pt x="101600" y="3213100"/>
                </a:cubicBezTo>
                <a:cubicBezTo>
                  <a:pt x="93133" y="3200400"/>
                  <a:pt x="82399" y="3188948"/>
                  <a:pt x="76200" y="3175000"/>
                </a:cubicBezTo>
                <a:cubicBezTo>
                  <a:pt x="65326" y="3150534"/>
                  <a:pt x="65652" y="3121077"/>
                  <a:pt x="50800" y="3098800"/>
                </a:cubicBezTo>
                <a:lnTo>
                  <a:pt x="0" y="3022600"/>
                </a:lnTo>
                <a:cubicBezTo>
                  <a:pt x="4233" y="2992967"/>
                  <a:pt x="7345" y="2963151"/>
                  <a:pt x="12700" y="2933700"/>
                </a:cubicBezTo>
                <a:cubicBezTo>
                  <a:pt x="20377" y="2891474"/>
                  <a:pt x="37545" y="2846464"/>
                  <a:pt x="50800" y="2806700"/>
                </a:cubicBezTo>
                <a:cubicBezTo>
                  <a:pt x="55033" y="2794000"/>
                  <a:pt x="56074" y="2779739"/>
                  <a:pt x="63500" y="2768600"/>
                </a:cubicBezTo>
                <a:cubicBezTo>
                  <a:pt x="103752" y="2708223"/>
                  <a:pt x="84073" y="2744980"/>
                  <a:pt x="114300" y="2654300"/>
                </a:cubicBezTo>
                <a:lnTo>
                  <a:pt x="127000" y="2616200"/>
                </a:lnTo>
                <a:cubicBezTo>
                  <a:pt x="131233" y="2603500"/>
                  <a:pt x="136453" y="2591087"/>
                  <a:pt x="139700" y="2578100"/>
                </a:cubicBezTo>
                <a:cubicBezTo>
                  <a:pt x="143933" y="2561167"/>
                  <a:pt x="147384" y="2544018"/>
                  <a:pt x="152400" y="2527300"/>
                </a:cubicBezTo>
                <a:cubicBezTo>
                  <a:pt x="160093" y="2501655"/>
                  <a:pt x="169333" y="2476500"/>
                  <a:pt x="177800" y="2451100"/>
                </a:cubicBezTo>
                <a:cubicBezTo>
                  <a:pt x="182033" y="2438400"/>
                  <a:pt x="187253" y="2425987"/>
                  <a:pt x="190500" y="2413000"/>
                </a:cubicBezTo>
                <a:cubicBezTo>
                  <a:pt x="194733" y="2396067"/>
                  <a:pt x="198184" y="2378918"/>
                  <a:pt x="203200" y="2362200"/>
                </a:cubicBezTo>
                <a:cubicBezTo>
                  <a:pt x="210893" y="2336555"/>
                  <a:pt x="222106" y="2311975"/>
                  <a:pt x="228600" y="2286000"/>
                </a:cubicBezTo>
                <a:cubicBezTo>
                  <a:pt x="244547" y="2222213"/>
                  <a:pt x="235780" y="2251759"/>
                  <a:pt x="254000" y="2197100"/>
                </a:cubicBezTo>
                <a:cubicBezTo>
                  <a:pt x="249767" y="2142067"/>
                  <a:pt x="247749" y="2086818"/>
                  <a:pt x="241300" y="2032000"/>
                </a:cubicBezTo>
                <a:cubicBezTo>
                  <a:pt x="237330" y="1998253"/>
                  <a:pt x="224934" y="1974719"/>
                  <a:pt x="215900" y="1943100"/>
                </a:cubicBezTo>
                <a:cubicBezTo>
                  <a:pt x="211105" y="1926317"/>
                  <a:pt x="208216" y="1909018"/>
                  <a:pt x="203200" y="1892300"/>
                </a:cubicBezTo>
                <a:cubicBezTo>
                  <a:pt x="195507" y="1866655"/>
                  <a:pt x="186267" y="1841500"/>
                  <a:pt x="177800" y="1816100"/>
                </a:cubicBezTo>
                <a:cubicBezTo>
                  <a:pt x="173567" y="1803400"/>
                  <a:pt x="168347" y="1790987"/>
                  <a:pt x="165100" y="1778000"/>
                </a:cubicBezTo>
                <a:cubicBezTo>
                  <a:pt x="160867" y="1761067"/>
                  <a:pt x="156186" y="1744239"/>
                  <a:pt x="152400" y="1727200"/>
                </a:cubicBezTo>
                <a:cubicBezTo>
                  <a:pt x="147717" y="1706128"/>
                  <a:pt x="145380" y="1684525"/>
                  <a:pt x="139700" y="1663700"/>
                </a:cubicBezTo>
                <a:cubicBezTo>
                  <a:pt x="132655" y="1637869"/>
                  <a:pt x="122767" y="1612900"/>
                  <a:pt x="114300" y="1587500"/>
                </a:cubicBezTo>
                <a:lnTo>
                  <a:pt x="101600" y="1549400"/>
                </a:lnTo>
                <a:lnTo>
                  <a:pt x="88900" y="1511300"/>
                </a:lnTo>
                <a:cubicBezTo>
                  <a:pt x="84667" y="1498600"/>
                  <a:pt x="83626" y="1484339"/>
                  <a:pt x="76200" y="1473200"/>
                </a:cubicBezTo>
                <a:cubicBezTo>
                  <a:pt x="43374" y="1423961"/>
                  <a:pt x="55627" y="1449580"/>
                  <a:pt x="38100" y="1397000"/>
                </a:cubicBezTo>
                <a:cubicBezTo>
                  <a:pt x="42333" y="1375833"/>
                  <a:pt x="45120" y="1354325"/>
                  <a:pt x="50800" y="1333500"/>
                </a:cubicBezTo>
                <a:cubicBezTo>
                  <a:pt x="57845" y="1307669"/>
                  <a:pt x="76200" y="1257300"/>
                  <a:pt x="76200" y="1257300"/>
                </a:cubicBezTo>
                <a:cubicBezTo>
                  <a:pt x="84667" y="1143000"/>
                  <a:pt x="85391" y="1027861"/>
                  <a:pt x="101600" y="914400"/>
                </a:cubicBezTo>
                <a:cubicBezTo>
                  <a:pt x="105833" y="884767"/>
                  <a:pt x="108945" y="854951"/>
                  <a:pt x="114300" y="825500"/>
                </a:cubicBezTo>
                <a:cubicBezTo>
                  <a:pt x="117422" y="808327"/>
                  <a:pt x="123577" y="791816"/>
                  <a:pt x="127000" y="774700"/>
                </a:cubicBezTo>
                <a:cubicBezTo>
                  <a:pt x="132050" y="749450"/>
                  <a:pt x="135467" y="723900"/>
                  <a:pt x="139700" y="698500"/>
                </a:cubicBezTo>
                <a:cubicBezTo>
                  <a:pt x="143933" y="639233"/>
                  <a:pt x="152400" y="580118"/>
                  <a:pt x="152400" y="520700"/>
                </a:cubicBezTo>
                <a:cubicBezTo>
                  <a:pt x="152400" y="427471"/>
                  <a:pt x="144732" y="334394"/>
                  <a:pt x="139700" y="241300"/>
                </a:cubicBezTo>
                <a:cubicBezTo>
                  <a:pt x="125874" y="-14488"/>
                  <a:pt x="127000" y="127317"/>
                  <a:pt x="127000" y="0"/>
                </a:cubicBezTo>
              </a:path>
            </a:pathLst>
          </a:custGeom>
          <a:ln w="57150" cmpd="sng">
            <a:solidFill>
              <a:schemeClr val="accent6">
                <a:lumMod val="50000"/>
              </a:schemeClr>
            </a:solidFill>
            <a:headEnd type="none"/>
            <a:tailEnd type="triangle"/>
          </a:ln>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grpSp>
        <p:nvGrpSpPr>
          <p:cNvPr id="69" name="Group 68"/>
          <p:cNvGrpSpPr/>
          <p:nvPr/>
        </p:nvGrpSpPr>
        <p:grpSpPr>
          <a:xfrm>
            <a:off x="933450" y="1371667"/>
            <a:ext cx="7067550" cy="4032182"/>
            <a:chOff x="1022350" y="1403418"/>
            <a:chExt cx="7067550" cy="4032182"/>
          </a:xfrm>
        </p:grpSpPr>
        <p:grpSp>
          <p:nvGrpSpPr>
            <p:cNvPr id="38" name="Group 37"/>
            <p:cNvGrpSpPr/>
            <p:nvPr/>
          </p:nvGrpSpPr>
          <p:grpSpPr>
            <a:xfrm>
              <a:off x="1022350" y="4351059"/>
              <a:ext cx="6369050" cy="1084541"/>
              <a:chOff x="4622800" y="4292600"/>
              <a:chExt cx="6369050" cy="1084541"/>
            </a:xfrm>
          </p:grpSpPr>
          <p:sp>
            <p:nvSpPr>
              <p:cNvPr id="39" name="Donut 38"/>
              <p:cNvSpPr/>
              <p:nvPr/>
            </p:nvSpPr>
            <p:spPr bwMode="auto">
              <a:xfrm>
                <a:off x="4622800" y="4292600"/>
                <a:ext cx="596900" cy="609600"/>
              </a:xfrm>
              <a:prstGeom prst="donut">
                <a:avLst/>
              </a:prstGeom>
              <a:solidFill>
                <a:schemeClr val="accent6">
                  <a:lumMod val="5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cxnSp>
            <p:nvCxnSpPr>
              <p:cNvPr id="40" name="Straight Connector 39"/>
              <p:cNvCxnSpPr>
                <a:endCxn id="11" idx="2"/>
              </p:cNvCxnSpPr>
              <p:nvPr/>
            </p:nvCxnSpPr>
            <p:spPr bwMode="auto">
              <a:xfrm>
                <a:off x="5132286" y="4705350"/>
                <a:ext cx="5859564" cy="87591"/>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42" name="Straight Connector 41"/>
              <p:cNvCxnSpPr/>
              <p:nvPr/>
            </p:nvCxnSpPr>
            <p:spPr bwMode="auto">
              <a:xfrm>
                <a:off x="5022850" y="4792941"/>
                <a:ext cx="3962400" cy="584200"/>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grpSp>
        <p:cxnSp>
          <p:nvCxnSpPr>
            <p:cNvPr id="50" name="Straight Connector 49"/>
            <p:cNvCxnSpPr/>
            <p:nvPr/>
          </p:nvCxnSpPr>
          <p:spPr bwMode="auto">
            <a:xfrm flipV="1">
              <a:off x="1454150" y="1662391"/>
              <a:ext cx="5702300" cy="3011209"/>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51" name="Straight Connector 50"/>
            <p:cNvCxnSpPr/>
            <p:nvPr/>
          </p:nvCxnSpPr>
          <p:spPr bwMode="auto">
            <a:xfrm flipV="1">
              <a:off x="1531836" y="1403418"/>
              <a:ext cx="4762500" cy="3138141"/>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52" name="Straight Connector 51"/>
            <p:cNvCxnSpPr/>
            <p:nvPr/>
          </p:nvCxnSpPr>
          <p:spPr bwMode="auto">
            <a:xfrm flipV="1">
              <a:off x="1422400" y="1752600"/>
              <a:ext cx="3302000" cy="2788959"/>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53" name="Straight Connector 52"/>
            <p:cNvCxnSpPr/>
            <p:nvPr/>
          </p:nvCxnSpPr>
          <p:spPr bwMode="auto">
            <a:xfrm flipV="1">
              <a:off x="1422400" y="1574800"/>
              <a:ext cx="2743200" cy="2820709"/>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64" name="Straight Connector 63"/>
            <p:cNvCxnSpPr>
              <a:stCxn id="39" idx="6"/>
            </p:cNvCxnSpPr>
            <p:nvPr/>
          </p:nvCxnSpPr>
          <p:spPr bwMode="auto">
            <a:xfrm flipV="1">
              <a:off x="1619250" y="2095501"/>
              <a:ext cx="6115050" cy="2560358"/>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47" name="Straight Connector 46"/>
            <p:cNvCxnSpPr>
              <a:stCxn id="39" idx="6"/>
            </p:cNvCxnSpPr>
            <p:nvPr/>
          </p:nvCxnSpPr>
          <p:spPr bwMode="auto">
            <a:xfrm flipV="1">
              <a:off x="1619250" y="3505201"/>
              <a:ext cx="6470650" cy="1150658"/>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48" name="Straight Connector 47"/>
            <p:cNvCxnSpPr>
              <a:stCxn id="39" idx="6"/>
              <a:endCxn id="18" idx="2"/>
            </p:cNvCxnSpPr>
            <p:nvPr/>
          </p:nvCxnSpPr>
          <p:spPr bwMode="auto">
            <a:xfrm flipV="1">
              <a:off x="1619250" y="4140200"/>
              <a:ext cx="6280150" cy="515659"/>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54" name="Straight Connector 53"/>
            <p:cNvCxnSpPr/>
            <p:nvPr/>
          </p:nvCxnSpPr>
          <p:spPr bwMode="auto">
            <a:xfrm flipV="1">
              <a:off x="1531836" y="4541561"/>
              <a:ext cx="6367564" cy="222248"/>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grpSp>
      <p:grpSp>
        <p:nvGrpSpPr>
          <p:cNvPr id="71" name="Group 70"/>
          <p:cNvGrpSpPr/>
          <p:nvPr/>
        </p:nvGrpSpPr>
        <p:grpSpPr>
          <a:xfrm>
            <a:off x="3644900" y="2819400"/>
            <a:ext cx="4445000" cy="2450973"/>
            <a:chOff x="3644900" y="2819400"/>
            <a:chExt cx="4445000" cy="2450973"/>
          </a:xfrm>
        </p:grpSpPr>
        <p:grpSp>
          <p:nvGrpSpPr>
            <p:cNvPr id="72" name="Group 71"/>
            <p:cNvGrpSpPr/>
            <p:nvPr/>
          </p:nvGrpSpPr>
          <p:grpSpPr>
            <a:xfrm>
              <a:off x="3644900" y="2819400"/>
              <a:ext cx="2647950" cy="2450973"/>
              <a:chOff x="2571750" y="3340100"/>
              <a:chExt cx="2647950" cy="2450973"/>
            </a:xfrm>
          </p:grpSpPr>
          <p:sp>
            <p:nvSpPr>
              <p:cNvPr id="78" name="Donut 77"/>
              <p:cNvSpPr/>
              <p:nvPr/>
            </p:nvSpPr>
            <p:spPr bwMode="auto">
              <a:xfrm>
                <a:off x="4622800" y="4292600"/>
                <a:ext cx="596900" cy="609600"/>
              </a:xfrm>
              <a:prstGeom prst="donut">
                <a:avLst/>
              </a:prstGeom>
              <a:solidFill>
                <a:schemeClr val="accent6">
                  <a:lumMod val="5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cxnSp>
            <p:nvCxnSpPr>
              <p:cNvPr id="79" name="Straight Connector 78"/>
              <p:cNvCxnSpPr/>
              <p:nvPr/>
            </p:nvCxnSpPr>
            <p:spPr bwMode="auto">
              <a:xfrm flipH="1" flipV="1">
                <a:off x="2571750" y="3340100"/>
                <a:ext cx="2051050" cy="1308100"/>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80" name="Straight Connector 79"/>
              <p:cNvCxnSpPr>
                <a:cxnSpLocks/>
              </p:cNvCxnSpPr>
              <p:nvPr/>
            </p:nvCxnSpPr>
            <p:spPr bwMode="auto">
              <a:xfrm flipH="1" flipV="1">
                <a:off x="2698750" y="4203700"/>
                <a:ext cx="2076450" cy="501650"/>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81" name="Straight Connector 80"/>
              <p:cNvCxnSpPr/>
              <p:nvPr/>
            </p:nvCxnSpPr>
            <p:spPr bwMode="auto">
              <a:xfrm>
                <a:off x="4921250" y="4800600"/>
                <a:ext cx="0" cy="990473"/>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82" name="Straight Connector 81"/>
              <p:cNvCxnSpPr>
                <a:cxnSpLocks/>
              </p:cNvCxnSpPr>
              <p:nvPr/>
            </p:nvCxnSpPr>
            <p:spPr bwMode="auto">
              <a:xfrm flipH="1">
                <a:off x="3016250" y="4756150"/>
                <a:ext cx="1693964" cy="57150"/>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83" name="Straight Connector 82"/>
              <p:cNvCxnSpPr>
                <a:cxnSpLocks/>
                <a:stCxn id="78" idx="3"/>
              </p:cNvCxnSpPr>
              <p:nvPr/>
            </p:nvCxnSpPr>
            <p:spPr bwMode="auto">
              <a:xfrm flipH="1">
                <a:off x="3460750" y="4812926"/>
                <a:ext cx="1249464" cy="381374"/>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84" name="Straight Connector 83"/>
              <p:cNvCxnSpPr/>
              <p:nvPr/>
            </p:nvCxnSpPr>
            <p:spPr bwMode="auto">
              <a:xfrm flipH="1">
                <a:off x="4095750" y="4813300"/>
                <a:ext cx="736600" cy="825500"/>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grpSp>
        <p:cxnSp>
          <p:nvCxnSpPr>
            <p:cNvPr id="73" name="Straight Connector 72"/>
            <p:cNvCxnSpPr/>
            <p:nvPr/>
          </p:nvCxnSpPr>
          <p:spPr bwMode="auto">
            <a:xfrm>
              <a:off x="6146800" y="4184650"/>
              <a:ext cx="1752600" cy="311150"/>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74" name="Straight Connector 73"/>
            <p:cNvCxnSpPr>
              <a:stCxn id="78" idx="6"/>
            </p:cNvCxnSpPr>
            <p:nvPr/>
          </p:nvCxnSpPr>
          <p:spPr bwMode="auto">
            <a:xfrm>
              <a:off x="6292850" y="4076700"/>
              <a:ext cx="1708150" cy="50800"/>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75" name="Straight Connector 74"/>
            <p:cNvCxnSpPr/>
            <p:nvPr/>
          </p:nvCxnSpPr>
          <p:spPr bwMode="auto">
            <a:xfrm flipV="1">
              <a:off x="6096000" y="3861174"/>
              <a:ext cx="1458088" cy="101226"/>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76" name="Straight Connector 75"/>
            <p:cNvCxnSpPr/>
            <p:nvPr/>
          </p:nvCxnSpPr>
          <p:spPr bwMode="auto">
            <a:xfrm flipV="1">
              <a:off x="6096000" y="3467100"/>
              <a:ext cx="1993900" cy="349250"/>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cxnSp>
          <p:nvCxnSpPr>
            <p:cNvPr id="77" name="Straight Connector 76"/>
            <p:cNvCxnSpPr>
              <a:stCxn id="78" idx="5"/>
            </p:cNvCxnSpPr>
            <p:nvPr/>
          </p:nvCxnSpPr>
          <p:spPr bwMode="auto">
            <a:xfrm>
              <a:off x="6205436" y="4292226"/>
              <a:ext cx="1348652" cy="609974"/>
            </a:xfrm>
            <a:prstGeom prst="line">
              <a:avLst/>
            </a:prstGeom>
            <a:solidFill>
              <a:schemeClr val="accent1"/>
            </a:solidFill>
            <a:ln w="38100" cap="flat" cmpd="sng" algn="ctr">
              <a:solidFill>
                <a:schemeClr val="accent6">
                  <a:lumMod val="50000"/>
                </a:schemeClr>
              </a:solidFill>
              <a:prstDash val="solid"/>
              <a:round/>
              <a:headEnd type="none" w="med" len="med"/>
              <a:tailEnd type="none" w="med" len="med"/>
            </a:ln>
            <a:effectLst/>
          </p:spPr>
        </p:cxnSp>
      </p:grpSp>
      <p:sp>
        <p:nvSpPr>
          <p:cNvPr id="70" name="Donut 69"/>
          <p:cNvSpPr/>
          <p:nvPr/>
        </p:nvSpPr>
        <p:spPr bwMode="auto">
          <a:xfrm>
            <a:off x="5695950" y="3771900"/>
            <a:ext cx="596900" cy="609600"/>
          </a:xfrm>
          <a:prstGeom prst="donut">
            <a:avLst/>
          </a:prstGeom>
          <a:solidFill>
            <a:schemeClr val="accent6">
              <a:lumMod val="5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85" name="Freeform 84"/>
          <p:cNvSpPr/>
          <p:nvPr/>
        </p:nvSpPr>
        <p:spPr>
          <a:xfrm>
            <a:off x="5658480" y="469900"/>
            <a:ext cx="254000" cy="3492500"/>
          </a:xfrm>
          <a:custGeom>
            <a:avLst/>
            <a:gdLst>
              <a:gd name="connsiteX0" fmla="*/ 190500 w 254000"/>
              <a:gd name="connsiteY0" fmla="*/ 3492500 h 3492500"/>
              <a:gd name="connsiteX1" fmla="*/ 190500 w 254000"/>
              <a:gd name="connsiteY1" fmla="*/ 3492500 h 3492500"/>
              <a:gd name="connsiteX2" fmla="*/ 127000 w 254000"/>
              <a:gd name="connsiteY2" fmla="*/ 3289300 h 3492500"/>
              <a:gd name="connsiteX3" fmla="*/ 114300 w 254000"/>
              <a:gd name="connsiteY3" fmla="*/ 3251200 h 3492500"/>
              <a:gd name="connsiteX4" fmla="*/ 101600 w 254000"/>
              <a:gd name="connsiteY4" fmla="*/ 3213100 h 3492500"/>
              <a:gd name="connsiteX5" fmla="*/ 76200 w 254000"/>
              <a:gd name="connsiteY5" fmla="*/ 3175000 h 3492500"/>
              <a:gd name="connsiteX6" fmla="*/ 50800 w 254000"/>
              <a:gd name="connsiteY6" fmla="*/ 3098800 h 3492500"/>
              <a:gd name="connsiteX7" fmla="*/ 0 w 254000"/>
              <a:gd name="connsiteY7" fmla="*/ 3022600 h 3492500"/>
              <a:gd name="connsiteX8" fmla="*/ 12700 w 254000"/>
              <a:gd name="connsiteY8" fmla="*/ 2933700 h 3492500"/>
              <a:gd name="connsiteX9" fmla="*/ 50800 w 254000"/>
              <a:gd name="connsiteY9" fmla="*/ 2806700 h 3492500"/>
              <a:gd name="connsiteX10" fmla="*/ 63500 w 254000"/>
              <a:gd name="connsiteY10" fmla="*/ 2768600 h 3492500"/>
              <a:gd name="connsiteX11" fmla="*/ 114300 w 254000"/>
              <a:gd name="connsiteY11" fmla="*/ 2654300 h 3492500"/>
              <a:gd name="connsiteX12" fmla="*/ 127000 w 254000"/>
              <a:gd name="connsiteY12" fmla="*/ 2616200 h 3492500"/>
              <a:gd name="connsiteX13" fmla="*/ 139700 w 254000"/>
              <a:gd name="connsiteY13" fmla="*/ 2578100 h 3492500"/>
              <a:gd name="connsiteX14" fmla="*/ 152400 w 254000"/>
              <a:gd name="connsiteY14" fmla="*/ 2527300 h 3492500"/>
              <a:gd name="connsiteX15" fmla="*/ 177800 w 254000"/>
              <a:gd name="connsiteY15" fmla="*/ 2451100 h 3492500"/>
              <a:gd name="connsiteX16" fmla="*/ 190500 w 254000"/>
              <a:gd name="connsiteY16" fmla="*/ 2413000 h 3492500"/>
              <a:gd name="connsiteX17" fmla="*/ 203200 w 254000"/>
              <a:gd name="connsiteY17" fmla="*/ 2362200 h 3492500"/>
              <a:gd name="connsiteX18" fmla="*/ 228600 w 254000"/>
              <a:gd name="connsiteY18" fmla="*/ 2286000 h 3492500"/>
              <a:gd name="connsiteX19" fmla="*/ 254000 w 254000"/>
              <a:gd name="connsiteY19" fmla="*/ 2197100 h 3492500"/>
              <a:gd name="connsiteX20" fmla="*/ 241300 w 254000"/>
              <a:gd name="connsiteY20" fmla="*/ 2032000 h 3492500"/>
              <a:gd name="connsiteX21" fmla="*/ 215900 w 254000"/>
              <a:gd name="connsiteY21" fmla="*/ 1943100 h 3492500"/>
              <a:gd name="connsiteX22" fmla="*/ 203200 w 254000"/>
              <a:gd name="connsiteY22" fmla="*/ 1892300 h 3492500"/>
              <a:gd name="connsiteX23" fmla="*/ 177800 w 254000"/>
              <a:gd name="connsiteY23" fmla="*/ 1816100 h 3492500"/>
              <a:gd name="connsiteX24" fmla="*/ 165100 w 254000"/>
              <a:gd name="connsiteY24" fmla="*/ 1778000 h 3492500"/>
              <a:gd name="connsiteX25" fmla="*/ 152400 w 254000"/>
              <a:gd name="connsiteY25" fmla="*/ 1727200 h 3492500"/>
              <a:gd name="connsiteX26" fmla="*/ 139700 w 254000"/>
              <a:gd name="connsiteY26" fmla="*/ 1663700 h 3492500"/>
              <a:gd name="connsiteX27" fmla="*/ 114300 w 254000"/>
              <a:gd name="connsiteY27" fmla="*/ 1587500 h 3492500"/>
              <a:gd name="connsiteX28" fmla="*/ 101600 w 254000"/>
              <a:gd name="connsiteY28" fmla="*/ 1549400 h 3492500"/>
              <a:gd name="connsiteX29" fmla="*/ 88900 w 254000"/>
              <a:gd name="connsiteY29" fmla="*/ 1511300 h 3492500"/>
              <a:gd name="connsiteX30" fmla="*/ 76200 w 254000"/>
              <a:gd name="connsiteY30" fmla="*/ 1473200 h 3492500"/>
              <a:gd name="connsiteX31" fmla="*/ 38100 w 254000"/>
              <a:gd name="connsiteY31" fmla="*/ 1397000 h 3492500"/>
              <a:gd name="connsiteX32" fmla="*/ 50800 w 254000"/>
              <a:gd name="connsiteY32" fmla="*/ 1333500 h 3492500"/>
              <a:gd name="connsiteX33" fmla="*/ 76200 w 254000"/>
              <a:gd name="connsiteY33" fmla="*/ 1257300 h 3492500"/>
              <a:gd name="connsiteX34" fmla="*/ 101600 w 254000"/>
              <a:gd name="connsiteY34" fmla="*/ 914400 h 3492500"/>
              <a:gd name="connsiteX35" fmla="*/ 114300 w 254000"/>
              <a:gd name="connsiteY35" fmla="*/ 825500 h 3492500"/>
              <a:gd name="connsiteX36" fmla="*/ 127000 w 254000"/>
              <a:gd name="connsiteY36" fmla="*/ 774700 h 3492500"/>
              <a:gd name="connsiteX37" fmla="*/ 139700 w 254000"/>
              <a:gd name="connsiteY37" fmla="*/ 698500 h 3492500"/>
              <a:gd name="connsiteX38" fmla="*/ 152400 w 254000"/>
              <a:gd name="connsiteY38" fmla="*/ 520700 h 3492500"/>
              <a:gd name="connsiteX39" fmla="*/ 139700 w 254000"/>
              <a:gd name="connsiteY39" fmla="*/ 241300 h 3492500"/>
              <a:gd name="connsiteX40" fmla="*/ 127000 w 254000"/>
              <a:gd name="connsiteY40" fmla="*/ 0 h 349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4000" h="3492500">
                <a:moveTo>
                  <a:pt x="190500" y="3492500"/>
                </a:moveTo>
                <a:lnTo>
                  <a:pt x="190500" y="3492500"/>
                </a:lnTo>
                <a:cubicBezTo>
                  <a:pt x="144707" y="3339855"/>
                  <a:pt x="166376" y="3407429"/>
                  <a:pt x="127000" y="3289300"/>
                </a:cubicBezTo>
                <a:lnTo>
                  <a:pt x="114300" y="3251200"/>
                </a:lnTo>
                <a:cubicBezTo>
                  <a:pt x="110067" y="3238500"/>
                  <a:pt x="109026" y="3224239"/>
                  <a:pt x="101600" y="3213100"/>
                </a:cubicBezTo>
                <a:cubicBezTo>
                  <a:pt x="93133" y="3200400"/>
                  <a:pt x="82399" y="3188948"/>
                  <a:pt x="76200" y="3175000"/>
                </a:cubicBezTo>
                <a:cubicBezTo>
                  <a:pt x="65326" y="3150534"/>
                  <a:pt x="65652" y="3121077"/>
                  <a:pt x="50800" y="3098800"/>
                </a:cubicBezTo>
                <a:lnTo>
                  <a:pt x="0" y="3022600"/>
                </a:lnTo>
                <a:cubicBezTo>
                  <a:pt x="4233" y="2992967"/>
                  <a:pt x="7345" y="2963151"/>
                  <a:pt x="12700" y="2933700"/>
                </a:cubicBezTo>
                <a:cubicBezTo>
                  <a:pt x="20377" y="2891474"/>
                  <a:pt x="37545" y="2846464"/>
                  <a:pt x="50800" y="2806700"/>
                </a:cubicBezTo>
                <a:cubicBezTo>
                  <a:pt x="55033" y="2794000"/>
                  <a:pt x="56074" y="2779739"/>
                  <a:pt x="63500" y="2768600"/>
                </a:cubicBezTo>
                <a:cubicBezTo>
                  <a:pt x="103752" y="2708223"/>
                  <a:pt x="84073" y="2744980"/>
                  <a:pt x="114300" y="2654300"/>
                </a:cubicBezTo>
                <a:lnTo>
                  <a:pt x="127000" y="2616200"/>
                </a:lnTo>
                <a:cubicBezTo>
                  <a:pt x="131233" y="2603500"/>
                  <a:pt x="136453" y="2591087"/>
                  <a:pt x="139700" y="2578100"/>
                </a:cubicBezTo>
                <a:cubicBezTo>
                  <a:pt x="143933" y="2561167"/>
                  <a:pt x="147384" y="2544018"/>
                  <a:pt x="152400" y="2527300"/>
                </a:cubicBezTo>
                <a:cubicBezTo>
                  <a:pt x="160093" y="2501655"/>
                  <a:pt x="169333" y="2476500"/>
                  <a:pt x="177800" y="2451100"/>
                </a:cubicBezTo>
                <a:cubicBezTo>
                  <a:pt x="182033" y="2438400"/>
                  <a:pt x="187253" y="2425987"/>
                  <a:pt x="190500" y="2413000"/>
                </a:cubicBezTo>
                <a:cubicBezTo>
                  <a:pt x="194733" y="2396067"/>
                  <a:pt x="198184" y="2378918"/>
                  <a:pt x="203200" y="2362200"/>
                </a:cubicBezTo>
                <a:cubicBezTo>
                  <a:pt x="210893" y="2336555"/>
                  <a:pt x="222106" y="2311975"/>
                  <a:pt x="228600" y="2286000"/>
                </a:cubicBezTo>
                <a:cubicBezTo>
                  <a:pt x="244547" y="2222213"/>
                  <a:pt x="235780" y="2251759"/>
                  <a:pt x="254000" y="2197100"/>
                </a:cubicBezTo>
                <a:cubicBezTo>
                  <a:pt x="249767" y="2142067"/>
                  <a:pt x="247749" y="2086818"/>
                  <a:pt x="241300" y="2032000"/>
                </a:cubicBezTo>
                <a:cubicBezTo>
                  <a:pt x="237330" y="1998253"/>
                  <a:pt x="224934" y="1974719"/>
                  <a:pt x="215900" y="1943100"/>
                </a:cubicBezTo>
                <a:cubicBezTo>
                  <a:pt x="211105" y="1926317"/>
                  <a:pt x="208216" y="1909018"/>
                  <a:pt x="203200" y="1892300"/>
                </a:cubicBezTo>
                <a:cubicBezTo>
                  <a:pt x="195507" y="1866655"/>
                  <a:pt x="186267" y="1841500"/>
                  <a:pt x="177800" y="1816100"/>
                </a:cubicBezTo>
                <a:cubicBezTo>
                  <a:pt x="173567" y="1803400"/>
                  <a:pt x="168347" y="1790987"/>
                  <a:pt x="165100" y="1778000"/>
                </a:cubicBezTo>
                <a:cubicBezTo>
                  <a:pt x="160867" y="1761067"/>
                  <a:pt x="156186" y="1744239"/>
                  <a:pt x="152400" y="1727200"/>
                </a:cubicBezTo>
                <a:cubicBezTo>
                  <a:pt x="147717" y="1706128"/>
                  <a:pt x="145380" y="1684525"/>
                  <a:pt x="139700" y="1663700"/>
                </a:cubicBezTo>
                <a:cubicBezTo>
                  <a:pt x="132655" y="1637869"/>
                  <a:pt x="122767" y="1612900"/>
                  <a:pt x="114300" y="1587500"/>
                </a:cubicBezTo>
                <a:lnTo>
                  <a:pt x="101600" y="1549400"/>
                </a:lnTo>
                <a:lnTo>
                  <a:pt x="88900" y="1511300"/>
                </a:lnTo>
                <a:cubicBezTo>
                  <a:pt x="84667" y="1498600"/>
                  <a:pt x="83626" y="1484339"/>
                  <a:pt x="76200" y="1473200"/>
                </a:cubicBezTo>
                <a:cubicBezTo>
                  <a:pt x="43374" y="1423961"/>
                  <a:pt x="55627" y="1449580"/>
                  <a:pt x="38100" y="1397000"/>
                </a:cubicBezTo>
                <a:cubicBezTo>
                  <a:pt x="42333" y="1375833"/>
                  <a:pt x="45120" y="1354325"/>
                  <a:pt x="50800" y="1333500"/>
                </a:cubicBezTo>
                <a:cubicBezTo>
                  <a:pt x="57845" y="1307669"/>
                  <a:pt x="76200" y="1257300"/>
                  <a:pt x="76200" y="1257300"/>
                </a:cubicBezTo>
                <a:cubicBezTo>
                  <a:pt x="84667" y="1143000"/>
                  <a:pt x="85391" y="1027861"/>
                  <a:pt x="101600" y="914400"/>
                </a:cubicBezTo>
                <a:cubicBezTo>
                  <a:pt x="105833" y="884767"/>
                  <a:pt x="108945" y="854951"/>
                  <a:pt x="114300" y="825500"/>
                </a:cubicBezTo>
                <a:cubicBezTo>
                  <a:pt x="117422" y="808327"/>
                  <a:pt x="123577" y="791816"/>
                  <a:pt x="127000" y="774700"/>
                </a:cubicBezTo>
                <a:cubicBezTo>
                  <a:pt x="132050" y="749450"/>
                  <a:pt x="135467" y="723900"/>
                  <a:pt x="139700" y="698500"/>
                </a:cubicBezTo>
                <a:cubicBezTo>
                  <a:pt x="143933" y="639233"/>
                  <a:pt x="152400" y="580118"/>
                  <a:pt x="152400" y="520700"/>
                </a:cubicBezTo>
                <a:cubicBezTo>
                  <a:pt x="152400" y="427471"/>
                  <a:pt x="144732" y="334394"/>
                  <a:pt x="139700" y="241300"/>
                </a:cubicBezTo>
                <a:cubicBezTo>
                  <a:pt x="125874" y="-14488"/>
                  <a:pt x="127000" y="127317"/>
                  <a:pt x="127000" y="0"/>
                </a:cubicBezTo>
              </a:path>
            </a:pathLst>
          </a:custGeom>
          <a:ln w="57150" cmpd="sng">
            <a:solidFill>
              <a:schemeClr val="accent6">
                <a:lumMod val="50000"/>
              </a:schemeClr>
            </a:solidFill>
            <a:headEnd type="none"/>
            <a:tailEnd type="triangle"/>
          </a:ln>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86" name="TextBox 85"/>
          <p:cNvSpPr txBox="1"/>
          <p:nvPr/>
        </p:nvSpPr>
        <p:spPr>
          <a:xfrm>
            <a:off x="285060" y="5118100"/>
            <a:ext cx="2160380" cy="369332"/>
          </a:xfrm>
          <a:prstGeom prst="rect">
            <a:avLst/>
          </a:prstGeom>
          <a:noFill/>
        </p:spPr>
        <p:txBody>
          <a:bodyPr wrap="none" rtlCol="0">
            <a:spAutoFit/>
          </a:bodyPr>
          <a:lstStyle/>
          <a:p>
            <a:r>
              <a:rPr lang="en-US" sz="1800" dirty="0" smtClean="0">
                <a:solidFill>
                  <a:schemeClr val="accent6">
                    <a:lumMod val="75000"/>
                  </a:schemeClr>
                </a:solidFill>
                <a:effectLst>
                  <a:outerShdw blurRad="50800" dist="38100" dir="2700000" algn="tl" rotWithShape="0">
                    <a:srgbClr val="000000">
                      <a:alpha val="43000"/>
                    </a:srgbClr>
                  </a:outerShdw>
                </a:effectLst>
              </a:rPr>
              <a:t>Evaluator General </a:t>
            </a:r>
            <a:endParaRPr lang="en-US" sz="1800" dirty="0">
              <a:solidFill>
                <a:schemeClr val="accent6">
                  <a:lumMod val="75000"/>
                </a:schemeClr>
              </a:solidFill>
              <a:effectLst>
                <a:outerShdw blurRad="50800" dist="38100" dir="2700000" algn="tl" rotWithShape="0">
                  <a:srgbClr val="000000">
                    <a:alpha val="43000"/>
                  </a:srgbClr>
                </a:outerShdw>
              </a:effectLst>
            </a:endParaRPr>
          </a:p>
        </p:txBody>
      </p:sp>
      <p:sp>
        <p:nvSpPr>
          <p:cNvPr id="87" name="Bent-Up Arrow 86"/>
          <p:cNvSpPr/>
          <p:nvPr/>
        </p:nvSpPr>
        <p:spPr bwMode="auto">
          <a:xfrm>
            <a:off x="1073712" y="5266140"/>
            <a:ext cx="4838768" cy="646112"/>
          </a:xfrm>
          <a:prstGeom prst="bentUpArrow">
            <a:avLst>
              <a:gd name="adj1" fmla="val 50000"/>
              <a:gd name="adj2" fmla="val 16585"/>
              <a:gd name="adj3" fmla="val 50000"/>
            </a:avLst>
          </a:prstGeom>
          <a:solidFill>
            <a:schemeClr val="tx1">
              <a:lumMod val="25000"/>
              <a:alpha val="86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eaLnBrk="0" hangingPunct="0"/>
            <a:r>
              <a:rPr lang="en-US" sz="1800" b="0" dirty="0" smtClean="0">
                <a:solidFill>
                  <a:srgbClr val="FFFFFF"/>
                </a:solidFill>
                <a:effectLst>
                  <a:outerShdw blurRad="50800" dist="38100" dir="2700000" algn="tl" rotWithShape="0">
                    <a:srgbClr val="000000">
                      <a:alpha val="43000"/>
                    </a:srgbClr>
                  </a:outerShdw>
                </a:effectLst>
              </a:rPr>
              <a:t>Expertise, collaboration, independence</a:t>
            </a:r>
            <a:endParaRPr lang="en-US" sz="1800" b="0" dirty="0">
              <a:solidFill>
                <a:srgbClr val="FFFFFF"/>
              </a:solidFill>
              <a:effectLst>
                <a:outerShdw blurRad="50800" dist="38100" dir="2700000" algn="tl" rotWithShape="0">
                  <a:srgbClr val="000000">
                    <a:alpha val="43000"/>
                  </a:srgbClr>
                </a:outerShdw>
              </a:effectLst>
            </a:endParaRPr>
          </a:p>
        </p:txBody>
      </p:sp>
    </p:spTree>
    <p:extLst>
      <p:ext uri="{BB962C8B-B14F-4D97-AF65-F5344CB8AC3E}">
        <p14:creationId xmlns:p14="http://schemas.microsoft.com/office/powerpoint/2010/main" val="30721310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71"/>
                                        </p:tgtEl>
                                      </p:cBhvr>
                                    </p:animEffect>
                                    <p:set>
                                      <p:cBhvr>
                                        <p:cTn id="12" dur="1" fill="hold">
                                          <p:stCondLst>
                                            <p:cond delay="499"/>
                                          </p:stCondLst>
                                        </p:cTn>
                                        <p:tgtEl>
                                          <p:spTgt spid="71"/>
                                        </p:tgtEl>
                                        <p:attrNameLst>
                                          <p:attrName>style.visibility</p:attrName>
                                        </p:attrNameLst>
                                      </p:cBhvr>
                                      <p:to>
                                        <p:strVal val="hidden"/>
                                      </p:to>
                                    </p:set>
                                  </p:childTnLst>
                                </p:cTn>
                              </p:par>
                              <p:par>
                                <p:cTn id="13" presetID="22" presetClass="entr" presetSubtype="4" fill="hold" grpId="2" nodeType="with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wipe(down)">
                                      <p:cBhvr>
                                        <p:cTn id="15" dur="500"/>
                                        <p:tgtEl>
                                          <p:spTgt spid="70"/>
                                        </p:tgtEl>
                                      </p:cBhvr>
                                    </p:animEffect>
                                  </p:childTnLst>
                                </p:cTn>
                              </p:par>
                              <p:par>
                                <p:cTn id="16" presetID="0" presetClass="path" presetSubtype="0" accel="50000" decel="50000" fill="hold" grpId="1" nodeType="withEffect">
                                  <p:stCondLst>
                                    <p:cond delay="0"/>
                                  </p:stCondLst>
                                  <p:childTnLst>
                                    <p:animMotion origin="layout" path="M 4.72222E-6 1.85185E-6 L -0.50278 0.06551 " pathEditMode="relative" rAng="0" ptsTypes="AA">
                                      <p:cBhvr>
                                        <p:cTn id="17" dur="2000" fill="hold"/>
                                        <p:tgtEl>
                                          <p:spTgt spid="49"/>
                                        </p:tgtEl>
                                        <p:attrNameLst>
                                          <p:attrName>ppt_x</p:attrName>
                                          <p:attrName>ppt_y</p:attrName>
                                        </p:attrNameLst>
                                      </p:cBhvr>
                                      <p:rCtr x="-25139" y="3264"/>
                                    </p:animMotion>
                                  </p:childTnLst>
                                </p:cTn>
                              </p:par>
                              <p:par>
                                <p:cTn id="18" presetID="10" presetClass="exit" presetSubtype="0" fill="hold" nodeType="withEffect">
                                  <p:stCondLst>
                                    <p:cond delay="0"/>
                                  </p:stCondLst>
                                  <p:childTnLst>
                                    <p:animEffect transition="out" filter="fade">
                                      <p:cBhvr>
                                        <p:cTn id="19" dur="500"/>
                                        <p:tgtEl>
                                          <p:spTgt spid="71"/>
                                        </p:tgtEl>
                                      </p:cBhvr>
                                    </p:animEffect>
                                    <p:set>
                                      <p:cBhvr>
                                        <p:cTn id="20" dur="1" fill="hold">
                                          <p:stCondLst>
                                            <p:cond delay="499"/>
                                          </p:stCondLst>
                                        </p:cTn>
                                        <p:tgtEl>
                                          <p:spTgt spid="71"/>
                                        </p:tgtEl>
                                        <p:attrNameLst>
                                          <p:attrName>style.visibility</p:attrName>
                                        </p:attrNameLst>
                                      </p:cBhvr>
                                      <p:to>
                                        <p:strVal val="hidden"/>
                                      </p:to>
                                    </p:set>
                                  </p:childTnLst>
                                </p:cTn>
                              </p:par>
                              <p:par>
                                <p:cTn id="21" presetID="0" presetClass="path" presetSubtype="0" accel="50000" decel="50000" fill="hold" grpId="0" nodeType="withEffect">
                                  <p:stCondLst>
                                    <p:cond delay="0"/>
                                  </p:stCondLst>
                                  <p:childTnLst>
                                    <p:animMotion origin="layout" path="M 4.44444E-6 -4.44444E-6 L -0.52188 0.0801 " pathEditMode="relative" rAng="0" ptsTypes="AA">
                                      <p:cBhvr>
                                        <p:cTn id="22" dur="2000" fill="hold"/>
                                        <p:tgtEl>
                                          <p:spTgt spid="70"/>
                                        </p:tgtEl>
                                        <p:attrNameLst>
                                          <p:attrName>ppt_x</p:attrName>
                                          <p:attrName>ppt_y</p:attrName>
                                        </p:attrNameLst>
                                      </p:cBhvr>
                                      <p:rCtr x="-26094" y="4005"/>
                                    </p:animMotion>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wipe(right)">
                                      <p:cBhvr>
                                        <p:cTn id="27" dur="500"/>
                                        <p:tgtEl>
                                          <p:spTgt spid="69"/>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86"/>
                                        </p:tgtEl>
                                        <p:attrNameLst>
                                          <p:attrName>style.visibility</p:attrName>
                                        </p:attrNameLst>
                                      </p:cBhvr>
                                      <p:to>
                                        <p:strVal val="visible"/>
                                      </p:to>
                                    </p:set>
                                    <p:anim calcmode="lin" valueType="num">
                                      <p:cBhvr additive="base">
                                        <p:cTn id="32" dur="500" fill="hold"/>
                                        <p:tgtEl>
                                          <p:spTgt spid="86"/>
                                        </p:tgtEl>
                                        <p:attrNameLst>
                                          <p:attrName>ppt_x</p:attrName>
                                        </p:attrNameLst>
                                      </p:cBhvr>
                                      <p:tavLst>
                                        <p:tav tm="0">
                                          <p:val>
                                            <p:strVal val="#ppt_x"/>
                                          </p:val>
                                        </p:tav>
                                        <p:tav tm="100000">
                                          <p:val>
                                            <p:strVal val="#ppt_x"/>
                                          </p:val>
                                        </p:tav>
                                      </p:tavLst>
                                    </p:anim>
                                    <p:anim calcmode="lin" valueType="num">
                                      <p:cBhvr additive="base">
                                        <p:cTn id="33" dur="500" fill="hold"/>
                                        <p:tgtEl>
                                          <p:spTgt spid="86"/>
                                        </p:tgtEl>
                                        <p:attrNameLst>
                                          <p:attrName>ppt_y</p:attrName>
                                        </p:attrNameLst>
                                      </p:cBhvr>
                                      <p:tavLst>
                                        <p:tav tm="0">
                                          <p:val>
                                            <p:strVal val="1+#ppt_h/2"/>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87"/>
                                        </p:tgtEl>
                                        <p:attrNameLst>
                                          <p:attrName>style.visibility</p:attrName>
                                        </p:attrNameLst>
                                      </p:cBhvr>
                                      <p:to>
                                        <p:strVal val="visible"/>
                                      </p:to>
                                    </p:set>
                                    <p:anim calcmode="lin" valueType="num">
                                      <p:cBhvr additive="base">
                                        <p:cTn id="36" dur="500" fill="hold"/>
                                        <p:tgtEl>
                                          <p:spTgt spid="87"/>
                                        </p:tgtEl>
                                        <p:attrNameLst>
                                          <p:attrName>ppt_x</p:attrName>
                                        </p:attrNameLst>
                                      </p:cBhvr>
                                      <p:tavLst>
                                        <p:tav tm="0">
                                          <p:val>
                                            <p:strVal val="1+#ppt_w/2"/>
                                          </p:val>
                                        </p:tav>
                                        <p:tav tm="100000">
                                          <p:val>
                                            <p:strVal val="#ppt_x"/>
                                          </p:val>
                                        </p:tav>
                                      </p:tavLst>
                                    </p:anim>
                                    <p:anim calcmode="lin" valueType="num">
                                      <p:cBhvr additive="base">
                                        <p:cTn id="37" dur="50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9" grpId="1" animBg="1"/>
      <p:bldP spid="70" grpId="0" animBg="1"/>
      <p:bldP spid="70" grpId="2" animBg="1"/>
      <p:bldP spid="86" grpId="0"/>
      <p:bldP spid="8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75</a:t>
            </a:fld>
            <a:endParaRPr lang="en-AU" dirty="0"/>
          </a:p>
        </p:txBody>
      </p:sp>
      <p:pic>
        <p:nvPicPr>
          <p:cNvPr id="7" name="Picture 6" descr="Screen Shot 2017-07-10 at 11.42.5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0" y="374650"/>
            <a:ext cx="6642100" cy="5330080"/>
          </a:xfrm>
          <a:prstGeom prst="rect">
            <a:avLst/>
          </a:prstGeom>
        </p:spPr>
      </p:pic>
      <p:sp>
        <p:nvSpPr>
          <p:cNvPr id="2" name="Donut 1"/>
          <p:cNvSpPr/>
          <p:nvPr/>
        </p:nvSpPr>
        <p:spPr bwMode="auto">
          <a:xfrm>
            <a:off x="1612900" y="2933700"/>
            <a:ext cx="6159500" cy="1282700"/>
          </a:xfrm>
          <a:prstGeom prst="donut">
            <a:avLst>
              <a:gd name="adj" fmla="val 5298"/>
            </a:avLst>
          </a:prstGeom>
          <a:solidFill>
            <a:srgbClr val="000062"/>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 name="Donut 4"/>
          <p:cNvSpPr/>
          <p:nvPr/>
        </p:nvSpPr>
        <p:spPr bwMode="auto">
          <a:xfrm>
            <a:off x="1612900" y="4279900"/>
            <a:ext cx="6159500" cy="1282700"/>
          </a:xfrm>
          <a:prstGeom prst="donut">
            <a:avLst>
              <a:gd name="adj" fmla="val 5298"/>
            </a:avLst>
          </a:prstGeom>
          <a:solidFill>
            <a:schemeClr val="bg1">
              <a:lumMod val="75000"/>
            </a:schemeClr>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3784047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4" y="481019"/>
            <a:ext cx="9144000" cy="1146175"/>
          </a:xfrm>
        </p:spPr>
        <p:txBody>
          <a:bodyPr/>
          <a:lstStyle/>
          <a:p>
            <a:r>
              <a:rPr lang="en-US" dirty="0"/>
              <a:t>Two systems</a:t>
            </a:r>
          </a:p>
        </p:txBody>
      </p:sp>
      <p:sp>
        <p:nvSpPr>
          <p:cNvPr id="3" name="Content Placeholder 2"/>
          <p:cNvSpPr>
            <a:spLocks noGrp="1"/>
          </p:cNvSpPr>
          <p:nvPr>
            <p:ph sz="half" idx="1"/>
          </p:nvPr>
        </p:nvSpPr>
        <p:spPr>
          <a:xfrm>
            <a:off x="5364088" y="2024844"/>
            <a:ext cx="3634035" cy="3221465"/>
          </a:xfrm>
        </p:spPr>
        <p:txBody>
          <a:bodyPr/>
          <a:lstStyle/>
          <a:p>
            <a:pPr marL="0" indent="0" defTabSz="914400">
              <a:spcBef>
                <a:spcPct val="0"/>
              </a:spcBef>
            </a:pPr>
            <a:r>
              <a:rPr lang="en-US" dirty="0"/>
              <a:t>Direct </a:t>
            </a:r>
            <a:r>
              <a:rPr lang="en-US" dirty="0" smtClean="0"/>
              <a:t>provision </a:t>
            </a:r>
            <a:endParaRPr lang="en-US" dirty="0"/>
          </a:p>
          <a:p>
            <a:pPr marL="266700" lvl="1" indent="-266700" defTabSz="914400">
              <a:spcBef>
                <a:spcPct val="0"/>
              </a:spcBef>
            </a:pPr>
            <a:r>
              <a:rPr lang="en-US" dirty="0" smtClean="0"/>
              <a:t>Integrity</a:t>
            </a:r>
          </a:p>
          <a:p>
            <a:pPr marL="703262" lvl="2" indent="-266700" defTabSz="914400">
              <a:spcBef>
                <a:spcPct val="0"/>
              </a:spcBef>
            </a:pPr>
            <a:r>
              <a:rPr lang="en-US" dirty="0" smtClean="0"/>
              <a:t>Auditor </a:t>
            </a:r>
            <a:r>
              <a:rPr lang="en-US" dirty="0" smtClean="0"/>
              <a:t>Gen’l</a:t>
            </a:r>
            <a:r>
              <a:rPr lang="en-US" dirty="0" smtClean="0"/>
              <a:t>, </a:t>
            </a:r>
            <a:r>
              <a:rPr lang="en-US" dirty="0" smtClean="0"/>
              <a:t>Ombsmn</a:t>
            </a:r>
            <a:endParaRPr lang="en-US" dirty="0"/>
          </a:p>
          <a:p>
            <a:pPr marL="266700" lvl="1" indent="-266700" defTabSz="914400">
              <a:spcBef>
                <a:spcPct val="0"/>
              </a:spcBef>
            </a:pPr>
            <a:r>
              <a:rPr lang="en-US" dirty="0"/>
              <a:t>Information</a:t>
            </a:r>
          </a:p>
          <a:p>
            <a:pPr marL="266700" lvl="1" indent="-266700" defTabSz="914400">
              <a:spcBef>
                <a:spcPct val="0"/>
              </a:spcBef>
            </a:pPr>
            <a:r>
              <a:rPr lang="en-US" dirty="0"/>
              <a:t>Knowing what we’re </a:t>
            </a:r>
            <a:r>
              <a:rPr lang="en-US" dirty="0" smtClean="0"/>
              <a:t>doing</a:t>
            </a:r>
          </a:p>
          <a:p>
            <a:pPr marL="266700" lvl="1" indent="-266700" defTabSz="914400">
              <a:spcBef>
                <a:spcPct val="0"/>
              </a:spcBef>
            </a:pPr>
            <a:r>
              <a:rPr lang="en-US" dirty="0" smtClean="0"/>
              <a:t>Understanding policy choices</a:t>
            </a:r>
          </a:p>
          <a:p>
            <a:pPr marL="703262" lvl="2" indent="-266700" defTabSz="914400">
              <a:spcBef>
                <a:spcPct val="0"/>
              </a:spcBef>
            </a:pPr>
            <a:r>
              <a:rPr lang="en-US" dirty="0" smtClean="0"/>
              <a:t>PC</a:t>
            </a:r>
            <a:endParaRPr lang="en-US" dirty="0"/>
          </a:p>
          <a:p>
            <a:pPr marL="703262" lvl="2" indent="-266700" defTabSz="914400">
              <a:spcBef>
                <a:spcPct val="0"/>
              </a:spcBef>
            </a:pPr>
            <a:r>
              <a:rPr lang="en-US" dirty="0" smtClean="0"/>
              <a:t>PBO</a:t>
            </a:r>
          </a:p>
          <a:p>
            <a:endParaRPr lang="en-US" dirty="0"/>
          </a:p>
        </p:txBody>
      </p:sp>
      <p:sp>
        <p:nvSpPr>
          <p:cNvPr id="4" name="Content Placeholder 3"/>
          <p:cNvSpPr>
            <a:spLocks noGrp="1"/>
          </p:cNvSpPr>
          <p:nvPr>
            <p:ph sz="half" idx="2"/>
          </p:nvPr>
        </p:nvSpPr>
        <p:spPr>
          <a:xfrm>
            <a:off x="612800" y="2137129"/>
            <a:ext cx="3689325" cy="4354712"/>
          </a:xfrm>
        </p:spPr>
        <p:txBody>
          <a:bodyPr/>
          <a:lstStyle/>
          <a:p>
            <a:pPr marL="0" indent="0" defTabSz="914400">
              <a:spcBef>
                <a:spcPct val="0"/>
              </a:spcBef>
            </a:pPr>
            <a:r>
              <a:rPr lang="en-US" dirty="0" smtClean="0"/>
              <a:t>Competitive </a:t>
            </a:r>
            <a:br>
              <a:rPr lang="en-US" dirty="0" smtClean="0"/>
            </a:br>
            <a:r>
              <a:rPr lang="en-US" dirty="0" smtClean="0"/>
              <a:t>provision</a:t>
            </a:r>
            <a:endParaRPr lang="en-US" dirty="0"/>
          </a:p>
          <a:p>
            <a:pPr marL="266700" lvl="1" indent="-266700" defTabSz="914400">
              <a:spcBef>
                <a:spcPct val="0"/>
              </a:spcBef>
            </a:pPr>
            <a:r>
              <a:rPr lang="en-US" dirty="0" smtClean="0"/>
              <a:t>Delivering services</a:t>
            </a:r>
          </a:p>
          <a:p>
            <a:pPr marL="703262" lvl="2" indent="-266700" defTabSz="914400">
              <a:spcBef>
                <a:spcPct val="0"/>
              </a:spcBef>
            </a:pPr>
            <a:r>
              <a:rPr lang="en-US" dirty="0" smtClean="0"/>
              <a:t>Departments of state</a:t>
            </a:r>
          </a:p>
          <a:p>
            <a:pPr marL="266700" lvl="1" indent="-266700" defTabSz="914400">
              <a:spcBef>
                <a:spcPct val="0"/>
              </a:spcBef>
            </a:pPr>
            <a:r>
              <a:rPr lang="en-US" dirty="0" smtClean="0"/>
              <a:t>Making choices</a:t>
            </a:r>
          </a:p>
        </p:txBody>
      </p:sp>
      <p:sp>
        <p:nvSpPr>
          <p:cNvPr id="5" name="Slide Number Placeholder 4"/>
          <p:cNvSpPr>
            <a:spLocks noGrp="1"/>
          </p:cNvSpPr>
          <p:nvPr>
            <p:ph type="sldNum" sz="quarter" idx="12"/>
          </p:nvPr>
        </p:nvSpPr>
        <p:spPr/>
        <p:txBody>
          <a:bodyPr/>
          <a:lstStyle/>
          <a:p>
            <a:pPr>
              <a:defRPr/>
            </a:pPr>
            <a:fld id="{05A3717E-E669-AD46-B021-EAF1C968CE34}" type="slidenum">
              <a:rPr lang="en-AU" smtClean="0"/>
              <a:pPr>
                <a:defRPr/>
              </a:pPr>
              <a:t>76</a:t>
            </a:fld>
            <a:endParaRPr lang="en-AU" dirty="0"/>
          </a:p>
        </p:txBody>
      </p:sp>
      <p:sp>
        <p:nvSpPr>
          <p:cNvPr id="7" name="Donut 6"/>
          <p:cNvSpPr/>
          <p:nvPr/>
        </p:nvSpPr>
        <p:spPr bwMode="auto">
          <a:xfrm>
            <a:off x="4613448" y="1556959"/>
            <a:ext cx="4518036" cy="4292600"/>
          </a:xfrm>
          <a:prstGeom prst="donut">
            <a:avLst>
              <a:gd name="adj" fmla="val 2634"/>
            </a:avLst>
          </a:prstGeom>
          <a:solidFill>
            <a:srgbClr val="000062"/>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8" name="Donut 7"/>
          <p:cNvSpPr/>
          <p:nvPr/>
        </p:nvSpPr>
        <p:spPr bwMode="auto">
          <a:xfrm>
            <a:off x="101600" y="1556959"/>
            <a:ext cx="4381500" cy="4292600"/>
          </a:xfrm>
          <a:prstGeom prst="donut">
            <a:avLst>
              <a:gd name="adj" fmla="val 2493"/>
            </a:avLst>
          </a:prstGeom>
          <a:solidFill>
            <a:schemeClr val="bg1">
              <a:lumMod val="75000"/>
            </a:schemeClr>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724693710"/>
      </p:ext>
    </p:extLst>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Accountability</a:t>
            </a: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77</a:t>
            </a:fld>
            <a:endParaRPr lang="en-AU" dirty="0"/>
          </a:p>
        </p:txBody>
      </p:sp>
      <p:sp>
        <p:nvSpPr>
          <p:cNvPr id="5" name="Content Placeholder 2"/>
          <p:cNvSpPr txBox="1">
            <a:spLocks/>
          </p:cNvSpPr>
          <p:nvPr/>
        </p:nvSpPr>
        <p:spPr bwMode="auto">
          <a:xfrm>
            <a:off x="838200" y="1763720"/>
            <a:ext cx="7772400" cy="4113212"/>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normAutofit fontScale="85000" lnSpcReduction="20000"/>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r>
              <a:rPr lang="en-US" b="0" dirty="0" smtClean="0"/>
              <a:t>It is not necessary to abandon the notion or being accountable for what has to be done done but to return to the meaning and focus on systems of accountability that both justify [it can be justified] and explain what has been done. This requires careful consideration of </a:t>
            </a:r>
            <a:r>
              <a:rPr lang="en-US" b="0" i="1" dirty="0" smtClean="0"/>
              <a:t>who</a:t>
            </a:r>
            <a:r>
              <a:rPr lang="en-US" b="0" dirty="0" smtClean="0"/>
              <a:t> is being held </a:t>
            </a:r>
            <a:r>
              <a:rPr lang="en-US" b="0" dirty="0" smtClean="0">
                <a:solidFill>
                  <a:schemeClr val="bg1"/>
                </a:solidFill>
              </a:rPr>
              <a:t>accountable,</a:t>
            </a:r>
            <a:r>
              <a:rPr lang="en-US" b="0" i="1" dirty="0" smtClean="0">
                <a:solidFill>
                  <a:schemeClr val="bg1"/>
                </a:solidFill>
              </a:rPr>
              <a:t> to whom</a:t>
            </a:r>
            <a:r>
              <a:rPr lang="en-US" b="0" dirty="0" smtClean="0">
                <a:solidFill>
                  <a:schemeClr val="bg1"/>
                </a:solidFill>
              </a:rPr>
              <a:t>, </a:t>
            </a:r>
            <a:r>
              <a:rPr lang="en-US" b="0" i="1" dirty="0" smtClean="0">
                <a:solidFill>
                  <a:schemeClr val="bg1"/>
                </a:solidFill>
              </a:rPr>
              <a:t>for what</a:t>
            </a:r>
            <a:r>
              <a:rPr lang="en-US" b="0" dirty="0" smtClean="0">
                <a:solidFill>
                  <a:schemeClr val="bg1"/>
                </a:solidFill>
              </a:rPr>
              <a:t>, </a:t>
            </a:r>
            <a:r>
              <a:rPr lang="en-US" b="0" i="1" dirty="0" smtClean="0">
                <a:solidFill>
                  <a:schemeClr val="bg1"/>
                </a:solidFill>
              </a:rPr>
              <a:t>how</a:t>
            </a:r>
            <a:r>
              <a:rPr lang="en-US" b="0" dirty="0" smtClean="0">
                <a:solidFill>
                  <a:schemeClr val="bg1"/>
                </a:solidFill>
              </a:rPr>
              <a:t>, and with what consequences.</a:t>
            </a:r>
            <a:r>
              <a:rPr lang="en-US" b="0" dirty="0" smtClean="0"/>
              <a:t> </a:t>
            </a:r>
          </a:p>
          <a:p>
            <a:r>
              <a:rPr lang="en-US" b="0" dirty="0" smtClean="0"/>
              <a:t>More thoughtful and comprehensive approaches to accountability should demonstrably support good performance and encourage responsibility. </a:t>
            </a:r>
          </a:p>
          <a:p>
            <a:endParaRPr lang="en-US" sz="1200" b="0" dirty="0" smtClean="0"/>
          </a:p>
          <a:p>
            <a:r>
              <a:rPr lang="en-US" b="0" dirty="0" smtClean="0"/>
              <a:t>Patricia Rogers, ANZSOG</a:t>
            </a:r>
            <a:endParaRPr lang="en-US" b="0" dirty="0"/>
          </a:p>
        </p:txBody>
      </p:sp>
    </p:spTree>
    <p:extLst>
      <p:ext uri="{BB962C8B-B14F-4D97-AF65-F5344CB8AC3E}">
        <p14:creationId xmlns:p14="http://schemas.microsoft.com/office/powerpoint/2010/main" val="1743358433"/>
      </p:ext>
    </p:extLst>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Evidence based </a:t>
            </a:r>
            <a:r>
              <a:rPr lang="en-US" dirty="0" smtClean="0"/>
              <a:t>delivery: </a:t>
            </a:r>
            <a:r>
              <a:rPr lang="en-US" dirty="0"/>
              <a:t>Good things to have </a:t>
            </a:r>
            <a:br>
              <a:rPr lang="en-US" dirty="0"/>
            </a:br>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78</a:t>
            </a:fld>
            <a:endParaRPr lang="en-AU" dirty="0"/>
          </a:p>
        </p:txBody>
      </p:sp>
      <p:sp>
        <p:nvSpPr>
          <p:cNvPr id="5" name="Content Placeholder 2"/>
          <p:cNvSpPr txBox="1">
            <a:spLocks/>
          </p:cNvSpPr>
          <p:nvPr/>
        </p:nvSpPr>
        <p:spPr bwMode="auto">
          <a:xfrm>
            <a:off x="774700" y="1754194"/>
            <a:ext cx="7772400" cy="4113212"/>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2870" tIns="51436" rIns="102870" bIns="51436" numCol="1" anchor="t" anchorCtr="0" compatLnSpc="1">
            <a:prstTxWarp prst="textNoShape">
              <a:avLst/>
            </a:prstTxWarp>
            <a:normAutofit fontScale="62500" lnSpcReduction="20000"/>
          </a:bodyPr>
          <a:lstStyle>
            <a:lvl1pPr marL="4763" indent="-4763" algn="l" defTabSz="1028700" rtl="0" eaLnBrk="0" fontAlgn="base" hangingPunct="0">
              <a:spcBef>
                <a:spcPct val="35000"/>
              </a:spcBef>
              <a:spcAft>
                <a:spcPct val="0"/>
              </a:spcAft>
              <a:defRPr sz="2800">
                <a:solidFill>
                  <a:srgbClr val="F7FFFF"/>
                </a:solidFill>
                <a:latin typeface="+mn-lt"/>
                <a:ea typeface="ＭＳ Ｐゴシック" charset="0"/>
                <a:cs typeface="ＭＳ Ｐゴシック" charset="0"/>
              </a:defRPr>
            </a:lvl1pPr>
            <a:lvl2pPr marL="944563" indent="-320675" algn="l" defTabSz="1028700" rtl="0" eaLnBrk="0" fontAlgn="base" hangingPunct="0">
              <a:spcBef>
                <a:spcPct val="35000"/>
              </a:spcBef>
              <a:spcAft>
                <a:spcPct val="0"/>
              </a:spcAft>
              <a:buChar char="–"/>
              <a:defRPr sz="2400">
                <a:solidFill>
                  <a:srgbClr val="F7FFFF"/>
                </a:solidFill>
                <a:latin typeface="+mn-lt"/>
                <a:ea typeface="ＭＳ Ｐゴシック" charset="0"/>
              </a:defRPr>
            </a:lvl2pPr>
            <a:lvl3pPr marL="1381125" indent="-257175" algn="l" defTabSz="1028700" rtl="0" eaLnBrk="0" fontAlgn="base" hangingPunct="0">
              <a:spcBef>
                <a:spcPct val="35000"/>
              </a:spcBef>
              <a:spcAft>
                <a:spcPct val="0"/>
              </a:spcAft>
              <a:buChar char="•"/>
              <a:defRPr sz="2000">
                <a:solidFill>
                  <a:srgbClr val="F7FFFF"/>
                </a:solidFill>
                <a:latin typeface="+mn-lt"/>
                <a:ea typeface="ＭＳ Ｐゴシック" charset="0"/>
              </a:defRPr>
            </a:lvl3pPr>
            <a:lvl4pPr marL="1817688" indent="-257175" algn="l" defTabSz="1028700" rtl="0" eaLnBrk="0" fontAlgn="base" hangingPunct="0">
              <a:spcBef>
                <a:spcPct val="35000"/>
              </a:spcBef>
              <a:spcAft>
                <a:spcPct val="0"/>
              </a:spcAft>
              <a:buChar char="–"/>
              <a:defRPr>
                <a:solidFill>
                  <a:srgbClr val="F7FFFF"/>
                </a:solidFill>
                <a:latin typeface="+mn-lt"/>
                <a:ea typeface="ＭＳ Ｐゴシック" charset="0"/>
              </a:defRPr>
            </a:lvl4pPr>
            <a:lvl5pPr marL="2254250" indent="-257175" algn="l" defTabSz="1028700" rtl="0" eaLnBrk="0" fontAlgn="base" hangingPunct="0">
              <a:spcBef>
                <a:spcPct val="35000"/>
              </a:spcBef>
              <a:spcAft>
                <a:spcPct val="0"/>
              </a:spcAft>
              <a:buChar char="»"/>
              <a:defRPr>
                <a:solidFill>
                  <a:srgbClr val="F7FFFF"/>
                </a:solidFill>
                <a:latin typeface="+mn-lt"/>
                <a:ea typeface="ＭＳ Ｐゴシック" charset="0"/>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r>
              <a:rPr lang="en-US" b="0" dirty="0" smtClean="0">
                <a:solidFill>
                  <a:schemeClr val="bg1"/>
                </a:solidFill>
              </a:rPr>
              <a:t>Expertise</a:t>
            </a:r>
          </a:p>
          <a:p>
            <a:pPr lvl="1"/>
            <a:r>
              <a:rPr lang="en-US" b="0" dirty="0" smtClean="0"/>
              <a:t>To understand difficulties and </a:t>
            </a:r>
            <a:r>
              <a:rPr lang="en-US" b="0" dirty="0" smtClean="0"/>
              <a:t>maximise</a:t>
            </a:r>
            <a:r>
              <a:rPr lang="en-US" b="0" dirty="0" smtClean="0"/>
              <a:t> the chance to learn</a:t>
            </a:r>
          </a:p>
          <a:p>
            <a:r>
              <a:rPr lang="en-US" b="0" dirty="0">
                <a:solidFill>
                  <a:srgbClr val="FF3300"/>
                </a:solidFill>
              </a:rPr>
              <a:t>Built round the practical needs of field workers to </a:t>
            </a:r>
            <a:r>
              <a:rPr lang="en-US" b="0" dirty="0" smtClean="0">
                <a:solidFill>
                  <a:srgbClr val="FF3300"/>
                </a:solidFill>
              </a:rPr>
              <a:t>improve</a:t>
            </a:r>
          </a:p>
          <a:p>
            <a:r>
              <a:rPr lang="en-US" b="0" dirty="0" smtClean="0">
                <a:solidFill>
                  <a:srgbClr val="FF3300"/>
                </a:solidFill>
              </a:rPr>
              <a:t>Causal </a:t>
            </a:r>
            <a:r>
              <a:rPr lang="en-US" b="0" dirty="0">
                <a:solidFill>
                  <a:srgbClr val="FF3300"/>
                </a:solidFill>
              </a:rPr>
              <a:t>data (A/B testing</a:t>
            </a:r>
            <a:r>
              <a:rPr lang="en-US" b="0" dirty="0" smtClean="0">
                <a:solidFill>
                  <a:srgbClr val="FF3300"/>
                </a:solidFill>
              </a:rPr>
              <a:t>)</a:t>
            </a:r>
            <a:endParaRPr lang="en-US" b="0" dirty="0">
              <a:solidFill>
                <a:srgbClr val="FF3300"/>
              </a:solidFill>
            </a:endParaRPr>
          </a:p>
          <a:p>
            <a:pPr lvl="1"/>
            <a:r>
              <a:rPr lang="en-US" b="0" dirty="0"/>
              <a:t>To help us learn and improve</a:t>
            </a:r>
          </a:p>
          <a:p>
            <a:r>
              <a:rPr lang="en-US" b="0" dirty="0" smtClean="0">
                <a:solidFill>
                  <a:srgbClr val="FF3300"/>
                </a:solidFill>
              </a:rPr>
              <a:t>Openness</a:t>
            </a:r>
            <a:endParaRPr lang="en-US" b="0" dirty="0">
              <a:solidFill>
                <a:srgbClr val="FF3300"/>
              </a:solidFill>
            </a:endParaRPr>
          </a:p>
          <a:p>
            <a:pPr lvl="1"/>
            <a:r>
              <a:rPr lang="en-US" b="0" dirty="0">
                <a:solidFill>
                  <a:srgbClr val="FFFFFF"/>
                </a:solidFill>
              </a:rPr>
              <a:t>To build a community of practice and collaborative problem solving</a:t>
            </a:r>
          </a:p>
          <a:p>
            <a:r>
              <a:rPr lang="en-US" b="0" dirty="0" smtClean="0">
                <a:solidFill>
                  <a:srgbClr val="FF3300"/>
                </a:solidFill>
              </a:rPr>
              <a:t>Independence</a:t>
            </a:r>
          </a:p>
          <a:p>
            <a:pPr lvl="1"/>
            <a:r>
              <a:rPr lang="en-US" b="0" dirty="0" smtClean="0"/>
              <a:t>To keep us honest, externally, internally, up, down</a:t>
            </a:r>
          </a:p>
          <a:p>
            <a:r>
              <a:rPr lang="en-US" b="0" dirty="0" smtClean="0">
                <a:solidFill>
                  <a:srgbClr val="FF3300"/>
                </a:solidFill>
              </a:rPr>
              <a:t>Incentive compatibility</a:t>
            </a:r>
          </a:p>
          <a:p>
            <a:pPr lvl="1"/>
            <a:r>
              <a:rPr lang="en-US" b="0" dirty="0" smtClean="0"/>
              <a:t>To keep us trying</a:t>
            </a:r>
          </a:p>
          <a:p>
            <a:r>
              <a:rPr lang="en-US" b="0" dirty="0" smtClean="0">
                <a:solidFill>
                  <a:srgbClr val="FF3300"/>
                </a:solidFill>
              </a:rPr>
              <a:t>Evaluation planned and built in</a:t>
            </a:r>
            <a:r>
              <a:rPr lang="en-US" b="0" dirty="0" smtClean="0"/>
              <a:t>. Not retrospective and bolt on</a:t>
            </a:r>
          </a:p>
          <a:p>
            <a:pPr lvl="1"/>
            <a:r>
              <a:rPr lang="en-US" b="0" dirty="0" smtClean="0"/>
              <a:t>So it’s efficacious</a:t>
            </a:r>
          </a:p>
          <a:p>
            <a:endParaRPr lang="en-US" b="0" dirty="0" smtClean="0"/>
          </a:p>
          <a:p>
            <a:endParaRPr lang="en-US" b="0" dirty="0" smtClean="0"/>
          </a:p>
          <a:p>
            <a:endParaRPr lang="en-US" b="0" dirty="0"/>
          </a:p>
        </p:txBody>
      </p:sp>
    </p:spTree>
    <p:extLst>
      <p:ext uri="{BB962C8B-B14F-4D97-AF65-F5344CB8AC3E}">
        <p14:creationId xmlns:p14="http://schemas.microsoft.com/office/powerpoint/2010/main" val="3387154120"/>
      </p:ext>
    </p:extLst>
  </p:cSld>
  <p:clrMapOvr>
    <a:masterClrMapping/>
  </p:clrMapOvr>
  <p:transition>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Starting out</a:t>
            </a:r>
            <a:endParaRPr lang="en-US" dirty="0"/>
          </a:p>
        </p:txBody>
      </p:sp>
      <p:sp>
        <p:nvSpPr>
          <p:cNvPr id="3" name="Content Placeholder 2"/>
          <p:cNvSpPr>
            <a:spLocks noGrp="1"/>
          </p:cNvSpPr>
          <p:nvPr>
            <p:ph idx="1"/>
          </p:nvPr>
        </p:nvSpPr>
        <p:spPr>
          <a:xfrm>
            <a:off x="571500" y="1887541"/>
            <a:ext cx="8001000" cy="4113212"/>
          </a:xfrm>
        </p:spPr>
        <p:txBody>
          <a:bodyPr>
            <a:normAutofit fontScale="92500" lnSpcReduction="20000"/>
          </a:bodyPr>
          <a:lstStyle/>
          <a:p>
            <a:r>
              <a:rPr lang="en-US" dirty="0" smtClean="0"/>
              <a:t>Grow expertise and independence of evaluation </a:t>
            </a:r>
          </a:p>
          <a:p>
            <a:pPr lvl="1"/>
            <a:r>
              <a:rPr lang="en-US" dirty="0" smtClean="0"/>
              <a:t>Can start very small</a:t>
            </a:r>
          </a:p>
          <a:p>
            <a:pPr lvl="2"/>
            <a:r>
              <a:rPr lang="en-US" dirty="0" smtClean="0"/>
              <a:t>within government agencies</a:t>
            </a:r>
          </a:p>
          <a:p>
            <a:r>
              <a:rPr lang="en-US" dirty="0" smtClean="0"/>
              <a:t>Identify some priority sectors (and/or regions)</a:t>
            </a:r>
          </a:p>
          <a:p>
            <a:pPr lvl="1"/>
            <a:r>
              <a:rPr lang="en-US" dirty="0" smtClean="0"/>
              <a:t>Indigenous policy (</a:t>
            </a:r>
            <a:r>
              <a:rPr lang="en-US" dirty="0" smtClean="0"/>
              <a:t>Aus</a:t>
            </a:r>
            <a:r>
              <a:rPr lang="en-US" dirty="0" smtClean="0"/>
              <a:t>)</a:t>
            </a:r>
          </a:p>
          <a:p>
            <a:pPr lvl="1"/>
            <a:r>
              <a:rPr lang="en-US" dirty="0" smtClean="0"/>
              <a:t>Child protection (</a:t>
            </a:r>
            <a:r>
              <a:rPr lang="en-US" dirty="0" smtClean="0"/>
              <a:t>Aus</a:t>
            </a:r>
            <a:r>
              <a:rPr lang="en-US" dirty="0" smtClean="0"/>
              <a:t>)</a:t>
            </a:r>
          </a:p>
          <a:p>
            <a:pPr lvl="1"/>
            <a:r>
              <a:rPr lang="en-US" dirty="0" smtClean="0"/>
              <a:t>Loneliness (UK)</a:t>
            </a:r>
          </a:p>
          <a:p>
            <a:pPr lvl="1"/>
            <a:r>
              <a:rPr lang="en-US" dirty="0" smtClean="0"/>
              <a:t>Wellbeing (UK)</a:t>
            </a:r>
          </a:p>
          <a:p>
            <a:r>
              <a:rPr lang="en-US" dirty="0" smtClean="0"/>
              <a:t>Set some system targets with independent reporting on them (from Auditor General)</a:t>
            </a:r>
          </a:p>
          <a:p>
            <a:pPr lvl="1"/>
            <a:endParaRPr lang="en-US" dirty="0"/>
          </a:p>
        </p:txBody>
      </p:sp>
      <p:sp>
        <p:nvSpPr>
          <p:cNvPr id="4" name="Slide Number Placeholder 3"/>
          <p:cNvSpPr>
            <a:spLocks noGrp="1"/>
          </p:cNvSpPr>
          <p:nvPr>
            <p:ph type="sldNum" sz="quarter" idx="12"/>
          </p:nvPr>
        </p:nvSpPr>
        <p:spPr/>
        <p:txBody>
          <a:bodyPr/>
          <a:lstStyle/>
          <a:p>
            <a:pPr>
              <a:defRPr/>
            </a:pPr>
            <a:fld id="{FBD16638-5977-0F43-9BED-A16422DD6555}" type="slidenum">
              <a:rPr lang="en-AU" smtClean="0"/>
              <a:pPr>
                <a:defRPr/>
              </a:pPr>
              <a:t>79</a:t>
            </a:fld>
            <a:endParaRPr lang="en-AU" dirty="0"/>
          </a:p>
        </p:txBody>
      </p:sp>
    </p:spTree>
    <p:extLst>
      <p:ext uri="{BB962C8B-B14F-4D97-AF65-F5344CB8AC3E}">
        <p14:creationId xmlns:p14="http://schemas.microsoft.com/office/powerpoint/2010/main" val="3906810561"/>
      </p:ext>
    </p:extLst>
  </p:cSld>
  <p:clrMapOvr>
    <a:masterClrMapping/>
  </p:clrMapOvr>
  <p:transition>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791F94-7E3F-664F-9546-E8B3619B2020}" type="slidenum">
              <a:rPr lang="en-AU" smtClean="0"/>
              <a:pPr>
                <a:defRPr/>
              </a:pPr>
              <a:t>80</a:t>
            </a:fld>
            <a:endParaRPr lang="en-AU" dirty="0"/>
          </a:p>
        </p:txBody>
      </p:sp>
      <p:sp>
        <p:nvSpPr>
          <p:cNvPr id="4" name="TextBox 3"/>
          <p:cNvSpPr txBox="1"/>
          <p:nvPr/>
        </p:nvSpPr>
        <p:spPr>
          <a:xfrm>
            <a:off x="6700387" y="5263063"/>
            <a:ext cx="1757813" cy="584776"/>
          </a:xfrm>
          <a:prstGeom prst="rect">
            <a:avLst/>
          </a:prstGeom>
          <a:noFill/>
        </p:spPr>
        <p:txBody>
          <a:bodyPr wrap="none" rtlCol="0">
            <a:spAutoFit/>
          </a:bodyPr>
          <a:lstStyle/>
          <a:p>
            <a:r>
              <a:rPr lang="en-US" sz="3200" dirty="0" smtClean="0"/>
              <a:t>The end</a:t>
            </a:r>
            <a:endParaRPr lang="en-US" sz="3200" dirty="0"/>
          </a:p>
        </p:txBody>
      </p:sp>
      <p:pic>
        <p:nvPicPr>
          <p:cNvPr id="6" name="Picture 10"/>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4875" y="6252872"/>
            <a:ext cx="1228725" cy="4254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2"/>
          <p:cNvSpPr txBox="1">
            <a:spLocks noChangeArrowheads="1"/>
          </p:cNvSpPr>
          <p:nvPr/>
        </p:nvSpPr>
        <p:spPr bwMode="auto">
          <a:xfrm>
            <a:off x="165100" y="5366437"/>
            <a:ext cx="53848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4000" b="1">
                <a:solidFill>
                  <a:srgbClr val="E6FFFF"/>
                </a:solidFill>
                <a:latin typeface="Arial" charset="0"/>
                <a:ea typeface="ＭＳ Ｐゴシック" charset="0"/>
                <a:cs typeface="ＭＳ Ｐゴシック" charset="0"/>
              </a:defRPr>
            </a:lvl1pPr>
            <a:lvl2pPr marL="742950" indent="-285750" eaLnBrk="0" hangingPunct="0">
              <a:defRPr sz="4000" b="1">
                <a:solidFill>
                  <a:srgbClr val="E6FFFF"/>
                </a:solidFill>
                <a:latin typeface="Arial" charset="0"/>
                <a:ea typeface="ＭＳ Ｐゴシック" charset="0"/>
              </a:defRPr>
            </a:lvl2pPr>
            <a:lvl3pPr marL="1143000" indent="-228600" eaLnBrk="0" hangingPunct="0">
              <a:defRPr sz="4000" b="1">
                <a:solidFill>
                  <a:srgbClr val="E6FFFF"/>
                </a:solidFill>
                <a:latin typeface="Arial" charset="0"/>
                <a:ea typeface="ＭＳ Ｐゴシック" charset="0"/>
              </a:defRPr>
            </a:lvl3pPr>
            <a:lvl4pPr marL="1600200" indent="-228600" eaLnBrk="0" hangingPunct="0">
              <a:defRPr sz="4000" b="1">
                <a:solidFill>
                  <a:srgbClr val="E6FFFF"/>
                </a:solidFill>
                <a:latin typeface="Arial" charset="0"/>
                <a:ea typeface="ＭＳ Ｐゴシック" charset="0"/>
              </a:defRPr>
            </a:lvl4pPr>
            <a:lvl5pPr marL="2057400" indent="-228600" eaLnBrk="0" hangingPunct="0">
              <a:defRPr sz="4000" b="1">
                <a:solidFill>
                  <a:srgbClr val="E6FFFF"/>
                </a:solidFill>
                <a:latin typeface="Arial" charset="0"/>
                <a:ea typeface="ＭＳ Ｐゴシック" charset="0"/>
              </a:defRPr>
            </a:lvl5pPr>
            <a:lvl6pPr marL="2514600" indent="-228600" eaLnBrk="0" fontAlgn="base" hangingPunct="0">
              <a:spcBef>
                <a:spcPct val="0"/>
              </a:spcBef>
              <a:spcAft>
                <a:spcPct val="0"/>
              </a:spcAft>
              <a:defRPr sz="4000" b="1">
                <a:solidFill>
                  <a:srgbClr val="E6FFFF"/>
                </a:solidFill>
                <a:latin typeface="Arial" charset="0"/>
                <a:ea typeface="ＭＳ Ｐゴシック" charset="0"/>
              </a:defRPr>
            </a:lvl6pPr>
            <a:lvl7pPr marL="2971800" indent="-228600" eaLnBrk="0" fontAlgn="base" hangingPunct="0">
              <a:spcBef>
                <a:spcPct val="0"/>
              </a:spcBef>
              <a:spcAft>
                <a:spcPct val="0"/>
              </a:spcAft>
              <a:defRPr sz="4000" b="1">
                <a:solidFill>
                  <a:srgbClr val="E6FFFF"/>
                </a:solidFill>
                <a:latin typeface="Arial" charset="0"/>
                <a:ea typeface="ＭＳ Ｐゴシック" charset="0"/>
              </a:defRPr>
            </a:lvl7pPr>
            <a:lvl8pPr marL="3429000" indent="-228600" eaLnBrk="0" fontAlgn="base" hangingPunct="0">
              <a:spcBef>
                <a:spcPct val="0"/>
              </a:spcBef>
              <a:spcAft>
                <a:spcPct val="0"/>
              </a:spcAft>
              <a:defRPr sz="4000" b="1">
                <a:solidFill>
                  <a:srgbClr val="E6FFFF"/>
                </a:solidFill>
                <a:latin typeface="Arial" charset="0"/>
                <a:ea typeface="ＭＳ Ｐゴシック" charset="0"/>
              </a:defRPr>
            </a:lvl8pPr>
            <a:lvl9pPr marL="3886200" indent="-228600" eaLnBrk="0" fontAlgn="base" hangingPunct="0">
              <a:spcBef>
                <a:spcPct val="0"/>
              </a:spcBef>
              <a:spcAft>
                <a:spcPct val="0"/>
              </a:spcAft>
              <a:defRPr sz="4000" b="1">
                <a:solidFill>
                  <a:srgbClr val="E6FFFF"/>
                </a:solidFill>
                <a:latin typeface="Arial" charset="0"/>
                <a:ea typeface="ＭＳ Ｐゴシック" charset="0"/>
              </a:defRPr>
            </a:lvl9pPr>
          </a:lstStyle>
          <a:p>
            <a:r>
              <a:rPr lang="en-AU" sz="2400" b="0" dirty="0">
                <a:solidFill>
                  <a:srgbClr val="66CCFF"/>
                </a:solidFill>
              </a:rPr>
              <a:t>E</a:t>
            </a:r>
            <a:r>
              <a:rPr lang="en-AU" sz="1400" b="0" dirty="0">
                <a:solidFill>
                  <a:srgbClr val="66CCFF"/>
                </a:solidFill>
              </a:rPr>
              <a:t> </a:t>
            </a:r>
            <a:r>
              <a:rPr lang="en-AU" sz="2000" dirty="0" smtClean="0"/>
              <a:t>ngruen@lateraleconomics.com.au</a:t>
            </a:r>
            <a:r>
              <a:rPr lang="en-AU" sz="2000" dirty="0" smtClean="0"/>
              <a:t> </a:t>
            </a:r>
            <a:endParaRPr lang="en-AU" sz="1400" dirty="0"/>
          </a:p>
        </p:txBody>
      </p:sp>
      <p:pic>
        <p:nvPicPr>
          <p:cNvPr id="9" name="Picture 8"/>
          <p:cNvPicPr>
            <a:picLocks noChangeAspect="1"/>
          </p:cNvPicPr>
          <p:nvPr/>
        </p:nvPicPr>
        <p:blipFill>
          <a:blip r:embed="rId3"/>
          <a:stretch>
            <a:fillRect/>
          </a:stretch>
        </p:blipFill>
        <p:spPr>
          <a:xfrm>
            <a:off x="321735" y="760803"/>
            <a:ext cx="8445498" cy="5067299"/>
          </a:xfrm>
          <a:prstGeom prst="rect">
            <a:avLst/>
          </a:prstGeom>
        </p:spPr>
      </p:pic>
      <p:sp>
        <p:nvSpPr>
          <p:cNvPr id="10" name="&quot;No&quot; Symbol 9"/>
          <p:cNvSpPr/>
          <p:nvPr/>
        </p:nvSpPr>
        <p:spPr bwMode="auto">
          <a:xfrm>
            <a:off x="2959100" y="2506365"/>
            <a:ext cx="2806700" cy="3111500"/>
          </a:xfrm>
          <a:prstGeom prst="noSmoking">
            <a:avLst>
              <a:gd name="adj" fmla="val 6964"/>
            </a:avLst>
          </a:prstGeom>
          <a:solidFill>
            <a:srgbClr val="FF33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dirty="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7405252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D791F94-7E3F-664F-9546-E8B3619B2020}" type="slidenum">
              <a:rPr lang="en-AU" smtClean="0"/>
              <a:pPr>
                <a:defRPr/>
              </a:pPr>
              <a:t>81</a:t>
            </a:fld>
            <a:endParaRPr lang="en-AU" dirty="0"/>
          </a:p>
        </p:txBody>
      </p:sp>
      <p:pic>
        <p:nvPicPr>
          <p:cNvPr id="3" name="Picture 2"/>
          <p:cNvPicPr>
            <a:picLocks noChangeAspect="1"/>
          </p:cNvPicPr>
          <p:nvPr/>
        </p:nvPicPr>
        <p:blipFill>
          <a:blip r:embed="rId3"/>
          <a:stretch>
            <a:fillRect/>
          </a:stretch>
        </p:blipFill>
        <p:spPr>
          <a:xfrm rot="10800000" flipH="1" flipV="1">
            <a:off x="731800" y="546102"/>
            <a:ext cx="6253200" cy="4377157"/>
          </a:xfrm>
          <a:prstGeom prst="rect">
            <a:avLst/>
          </a:prstGeom>
          <a:solidFill>
            <a:schemeClr val="bg1"/>
          </a:solidFill>
          <a:ln w="76200" cmpd="tri">
            <a:solidFill>
              <a:schemeClr val="bg1"/>
            </a:solidFill>
          </a:ln>
        </p:spPr>
      </p:pic>
      <p:sp>
        <p:nvSpPr>
          <p:cNvPr id="4" name="TextBox 3"/>
          <p:cNvSpPr txBox="1"/>
          <p:nvPr/>
        </p:nvSpPr>
        <p:spPr>
          <a:xfrm>
            <a:off x="6700387" y="5263063"/>
            <a:ext cx="1757813" cy="584776"/>
          </a:xfrm>
          <a:prstGeom prst="rect">
            <a:avLst/>
          </a:prstGeom>
          <a:noFill/>
        </p:spPr>
        <p:txBody>
          <a:bodyPr wrap="none" rtlCol="0">
            <a:spAutoFit/>
          </a:bodyPr>
          <a:lstStyle/>
          <a:p>
            <a:r>
              <a:rPr lang="en-US" sz="3200" dirty="0" smtClean="0"/>
              <a:t>The end</a:t>
            </a:r>
            <a:endParaRPr lang="en-US" sz="3200" dirty="0"/>
          </a:p>
        </p:txBody>
      </p:sp>
      <p:pic>
        <p:nvPicPr>
          <p:cNvPr id="6" name="Picture 1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4875" y="6252872"/>
            <a:ext cx="1228725" cy="4254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2"/>
          <p:cNvSpPr txBox="1">
            <a:spLocks noChangeArrowheads="1"/>
          </p:cNvSpPr>
          <p:nvPr/>
        </p:nvSpPr>
        <p:spPr bwMode="auto">
          <a:xfrm>
            <a:off x="165100" y="5366437"/>
            <a:ext cx="53848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4000" b="1">
                <a:solidFill>
                  <a:srgbClr val="E6FFFF"/>
                </a:solidFill>
                <a:latin typeface="Arial" charset="0"/>
                <a:ea typeface="ＭＳ Ｐゴシック" charset="0"/>
                <a:cs typeface="ＭＳ Ｐゴシック" charset="0"/>
              </a:defRPr>
            </a:lvl1pPr>
            <a:lvl2pPr marL="742950" indent="-285750" eaLnBrk="0" hangingPunct="0">
              <a:defRPr sz="4000" b="1">
                <a:solidFill>
                  <a:srgbClr val="E6FFFF"/>
                </a:solidFill>
                <a:latin typeface="Arial" charset="0"/>
                <a:ea typeface="ＭＳ Ｐゴシック" charset="0"/>
              </a:defRPr>
            </a:lvl2pPr>
            <a:lvl3pPr marL="1143000" indent="-228600" eaLnBrk="0" hangingPunct="0">
              <a:defRPr sz="4000" b="1">
                <a:solidFill>
                  <a:srgbClr val="E6FFFF"/>
                </a:solidFill>
                <a:latin typeface="Arial" charset="0"/>
                <a:ea typeface="ＭＳ Ｐゴシック" charset="0"/>
              </a:defRPr>
            </a:lvl3pPr>
            <a:lvl4pPr marL="1600200" indent="-228600" eaLnBrk="0" hangingPunct="0">
              <a:defRPr sz="4000" b="1">
                <a:solidFill>
                  <a:srgbClr val="E6FFFF"/>
                </a:solidFill>
                <a:latin typeface="Arial" charset="0"/>
                <a:ea typeface="ＭＳ Ｐゴシック" charset="0"/>
              </a:defRPr>
            </a:lvl4pPr>
            <a:lvl5pPr marL="2057400" indent="-228600" eaLnBrk="0" hangingPunct="0">
              <a:defRPr sz="4000" b="1">
                <a:solidFill>
                  <a:srgbClr val="E6FFFF"/>
                </a:solidFill>
                <a:latin typeface="Arial" charset="0"/>
                <a:ea typeface="ＭＳ Ｐゴシック" charset="0"/>
              </a:defRPr>
            </a:lvl5pPr>
            <a:lvl6pPr marL="2514600" indent="-228600" eaLnBrk="0" fontAlgn="base" hangingPunct="0">
              <a:spcBef>
                <a:spcPct val="0"/>
              </a:spcBef>
              <a:spcAft>
                <a:spcPct val="0"/>
              </a:spcAft>
              <a:defRPr sz="4000" b="1">
                <a:solidFill>
                  <a:srgbClr val="E6FFFF"/>
                </a:solidFill>
                <a:latin typeface="Arial" charset="0"/>
                <a:ea typeface="ＭＳ Ｐゴシック" charset="0"/>
              </a:defRPr>
            </a:lvl6pPr>
            <a:lvl7pPr marL="2971800" indent="-228600" eaLnBrk="0" fontAlgn="base" hangingPunct="0">
              <a:spcBef>
                <a:spcPct val="0"/>
              </a:spcBef>
              <a:spcAft>
                <a:spcPct val="0"/>
              </a:spcAft>
              <a:defRPr sz="4000" b="1">
                <a:solidFill>
                  <a:srgbClr val="E6FFFF"/>
                </a:solidFill>
                <a:latin typeface="Arial" charset="0"/>
                <a:ea typeface="ＭＳ Ｐゴシック" charset="0"/>
              </a:defRPr>
            </a:lvl7pPr>
            <a:lvl8pPr marL="3429000" indent="-228600" eaLnBrk="0" fontAlgn="base" hangingPunct="0">
              <a:spcBef>
                <a:spcPct val="0"/>
              </a:spcBef>
              <a:spcAft>
                <a:spcPct val="0"/>
              </a:spcAft>
              <a:defRPr sz="4000" b="1">
                <a:solidFill>
                  <a:srgbClr val="E6FFFF"/>
                </a:solidFill>
                <a:latin typeface="Arial" charset="0"/>
                <a:ea typeface="ＭＳ Ｐゴシック" charset="0"/>
              </a:defRPr>
            </a:lvl8pPr>
            <a:lvl9pPr marL="3886200" indent="-228600" eaLnBrk="0" fontAlgn="base" hangingPunct="0">
              <a:spcBef>
                <a:spcPct val="0"/>
              </a:spcBef>
              <a:spcAft>
                <a:spcPct val="0"/>
              </a:spcAft>
              <a:defRPr sz="4000" b="1">
                <a:solidFill>
                  <a:srgbClr val="E6FFFF"/>
                </a:solidFill>
                <a:latin typeface="Arial" charset="0"/>
                <a:ea typeface="ＭＳ Ｐゴシック" charset="0"/>
              </a:defRPr>
            </a:lvl9pPr>
          </a:lstStyle>
          <a:p>
            <a:r>
              <a:rPr lang="en-AU" sz="2400" b="0" dirty="0">
                <a:solidFill>
                  <a:srgbClr val="66CCFF"/>
                </a:solidFill>
              </a:rPr>
              <a:t>E</a:t>
            </a:r>
            <a:r>
              <a:rPr lang="en-AU" sz="1400" b="0" dirty="0">
                <a:solidFill>
                  <a:srgbClr val="66CCFF"/>
                </a:solidFill>
              </a:rPr>
              <a:t> </a:t>
            </a:r>
            <a:r>
              <a:rPr lang="en-AU" sz="2000" dirty="0" smtClean="0"/>
              <a:t>ngruen@lateraleconomics.com.au</a:t>
            </a:r>
            <a:r>
              <a:rPr lang="en-AU" sz="2000" dirty="0" smtClean="0"/>
              <a:t> </a:t>
            </a:r>
            <a:endParaRPr lang="en-AU" sz="1400" dirty="0"/>
          </a:p>
        </p:txBody>
      </p:sp>
    </p:spTree>
    <p:extLst>
      <p:ext uri="{BB962C8B-B14F-4D97-AF65-F5344CB8AC3E}">
        <p14:creationId xmlns:p14="http://schemas.microsoft.com/office/powerpoint/2010/main" val="40495463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F808991-028D-6440-96F0-BFAADEE55D9F}" type="slidenum">
              <a:rPr lang="en-AU" smtClean="0"/>
              <a:pPr>
                <a:defRPr/>
              </a:pPr>
              <a:t>82</a:t>
            </a:fld>
            <a:endParaRPr lang="en-AU" dirty="0"/>
          </a:p>
        </p:txBody>
      </p:sp>
    </p:spTree>
    <p:extLst>
      <p:ext uri="{BB962C8B-B14F-4D97-AF65-F5344CB8AC3E}">
        <p14:creationId xmlns:p14="http://schemas.microsoft.com/office/powerpoint/2010/main" val="4261255693"/>
      </p:ext>
    </p:extLst>
  </p:cSld>
  <p:clrMapOvr>
    <a:masterClrMapping/>
  </p:clrMapOvr>
  <p:transition>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 to illustrate proportion of funding allocated in 2016–17 Federal Budget to all Australian departments and agencies. Dollars allocated to agencies are shown by the size of the circles of each department and agency.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6" y="1189707"/>
            <a:ext cx="9144000" cy="5574459"/>
          </a:xfrm>
          <a:prstGeom prst="rect">
            <a:avLst/>
          </a:prstGeom>
        </p:spPr>
      </p:pic>
      <p:sp>
        <p:nvSpPr>
          <p:cNvPr id="3" name="Title 2" descr="This chart represent 2015-16 Federal Budget—$429 billion - as bubbles for each portfolio, with area of bubble representing allocaiton." title="2015-16 Federal Budget—$429 billion"/>
          <p:cNvSpPr>
            <a:spLocks noGrp="1"/>
          </p:cNvSpPr>
          <p:nvPr>
            <p:ph type="title"/>
          </p:nvPr>
        </p:nvSpPr>
        <p:spPr>
          <a:xfrm>
            <a:off x="0" y="265370"/>
            <a:ext cx="9144000" cy="710636"/>
          </a:xfrm>
        </p:spPr>
        <p:txBody>
          <a:bodyPr/>
          <a:lstStyle/>
          <a:p>
            <a:r>
              <a:rPr lang="en-AU" sz="3600" dirty="0" smtClean="0">
                <a:solidFill>
                  <a:srgbClr val="FFFFFF"/>
                </a:solidFill>
              </a:rPr>
              <a:t>2016–17 </a:t>
            </a:r>
            <a:r>
              <a:rPr lang="en-AU" sz="3600" dirty="0">
                <a:solidFill>
                  <a:srgbClr val="FFFFFF"/>
                </a:solidFill>
              </a:rPr>
              <a:t>Federal </a:t>
            </a:r>
            <a:r>
              <a:rPr lang="en-AU" sz="3600" dirty="0" smtClean="0">
                <a:solidFill>
                  <a:srgbClr val="FFFFFF"/>
                </a:solidFill>
              </a:rPr>
              <a:t>Budget—$450.6 billion</a:t>
            </a:r>
            <a:endParaRPr lang="en-AU" sz="3600" dirty="0">
              <a:solidFill>
                <a:srgbClr val="FFFFFF"/>
              </a:solidFill>
            </a:endParaRPr>
          </a:p>
        </p:txBody>
      </p:sp>
      <p:sp>
        <p:nvSpPr>
          <p:cNvPr id="4" name="TextBox 3"/>
          <p:cNvSpPr txBox="1"/>
          <p:nvPr/>
        </p:nvSpPr>
        <p:spPr>
          <a:xfrm>
            <a:off x="6732240" y="6627195"/>
            <a:ext cx="4536504" cy="2616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AU" sz="1100" b="0" i="0" u="none" strike="noStrike" kern="1200" cap="none" spc="0" normalizeH="0" baseline="0" noProof="0" dirty="0" smtClean="0">
                <a:ln>
                  <a:noFill/>
                </a:ln>
                <a:solidFill>
                  <a:prstClr val="black"/>
                </a:solidFill>
                <a:effectLst/>
                <a:uLnTx/>
                <a:uFillTx/>
                <a:latin typeface="Calibri" pitchFamily="34" charset="0"/>
                <a:ea typeface="+mn-ea"/>
                <a:cs typeface="Arial" charset="0"/>
              </a:rPr>
              <a:t>Source: </a:t>
            </a:r>
            <a:r>
              <a:rPr kumimoji="0" lang="en-AU" sz="1100" b="0" i="0" u="none" strike="noStrike" kern="1200" cap="none" spc="0" normalizeH="0" baseline="0" noProof="0" dirty="0">
                <a:ln>
                  <a:noFill/>
                </a:ln>
                <a:solidFill>
                  <a:prstClr val="black"/>
                </a:solidFill>
                <a:effectLst/>
                <a:uLnTx/>
                <a:uFillTx/>
                <a:latin typeface="Calibri" pitchFamily="34" charset="0"/>
                <a:ea typeface="+mn-ea"/>
                <a:cs typeface="Arial" charset="0"/>
              </a:rPr>
              <a:t>Budget Paper No. 4 2016-17 </a:t>
            </a:r>
          </a:p>
        </p:txBody>
      </p:sp>
    </p:spTree>
    <p:extLst>
      <p:ext uri="{BB962C8B-B14F-4D97-AF65-F5344CB8AC3E}">
        <p14:creationId xmlns:p14="http://schemas.microsoft.com/office/powerpoint/2010/main" val="468635434"/>
      </p:ext>
    </p:extLst>
  </p:cSld>
  <p:clrMapOvr>
    <a:masterClrMapping/>
  </p:clrMapOvr>
  <p:transition>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agram to illustrate proportion of funding allocated in 2016–17 Federal Budget to all Australian departments and agencies. Dollars allocated to agencies are shown by the size of the circles of each department and agency. This graph draws attention to the proportion of R7D allocated fund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36768"/>
            <a:ext cx="9144000" cy="5576186"/>
          </a:xfrm>
          <a:prstGeom prst="rect">
            <a:avLst/>
          </a:prstGeom>
        </p:spPr>
      </p:pic>
      <p:sp>
        <p:nvSpPr>
          <p:cNvPr id="3" name="Title 2" descr="This chart shows the R&amp;D component of the 2015-16 Federal Budget- as red blobs or vacuoles within the larger not-r&amp;d component." title="2015-16 Federal Budget—R&amp;D $9.7 billion"/>
          <p:cNvSpPr>
            <a:spLocks noGrp="1"/>
          </p:cNvSpPr>
          <p:nvPr>
            <p:ph type="title"/>
          </p:nvPr>
        </p:nvSpPr>
        <p:spPr>
          <a:xfrm>
            <a:off x="0" y="404664"/>
            <a:ext cx="9144000" cy="576064"/>
          </a:xfrm>
        </p:spPr>
        <p:txBody>
          <a:bodyPr>
            <a:noAutofit/>
          </a:bodyPr>
          <a:lstStyle/>
          <a:p>
            <a:r>
              <a:rPr lang="en-AU" sz="3200" dirty="0" smtClean="0">
                <a:solidFill>
                  <a:srgbClr val="FFFFFF"/>
                </a:solidFill>
              </a:rPr>
              <a:t>2016–17 </a:t>
            </a:r>
            <a:r>
              <a:rPr lang="en-AU" sz="3200" dirty="0">
                <a:solidFill>
                  <a:srgbClr val="FFFFFF"/>
                </a:solidFill>
              </a:rPr>
              <a:t>Federal </a:t>
            </a:r>
            <a:r>
              <a:rPr lang="en-AU" sz="3200" dirty="0" smtClean="0">
                <a:solidFill>
                  <a:srgbClr val="FFFFFF"/>
                </a:solidFill>
              </a:rPr>
              <a:t>Budget—R&amp;D $10.1 billion</a:t>
            </a:r>
            <a:endParaRPr lang="en-AU" sz="3200" dirty="0">
              <a:solidFill>
                <a:srgbClr val="FFFFFF"/>
              </a:solidFill>
            </a:endParaRPr>
          </a:p>
        </p:txBody>
      </p:sp>
      <p:sp>
        <p:nvSpPr>
          <p:cNvPr id="4" name="TextBox 3"/>
          <p:cNvSpPr txBox="1"/>
          <p:nvPr/>
        </p:nvSpPr>
        <p:spPr>
          <a:xfrm>
            <a:off x="5220072" y="6597351"/>
            <a:ext cx="4248472" cy="261610"/>
          </a:xfrm>
          <a:prstGeom prst="rect">
            <a:avLst/>
          </a:prstGeom>
          <a:noFill/>
        </p:spPr>
        <p:txBody>
          <a:bodyPr wrap="square" rtlCol="0">
            <a:spAutoFit/>
          </a:bodyPr>
          <a:lstStyle/>
          <a:p>
            <a:r>
              <a:rPr lang="en-AU" sz="1100" dirty="0" smtClean="0"/>
              <a:t>Source: </a:t>
            </a:r>
            <a:r>
              <a:rPr lang="en-US" sz="1100" dirty="0"/>
              <a:t>Science, Research and Innovation Budget </a:t>
            </a:r>
            <a:r>
              <a:rPr lang="en-US" sz="1100" dirty="0" smtClean="0"/>
              <a:t>Tables</a:t>
            </a:r>
            <a:r>
              <a:rPr lang="en-AU" sz="1100" dirty="0" smtClean="0"/>
              <a:t> 2016</a:t>
            </a:r>
            <a:r>
              <a:rPr lang="en-AU" sz="1100" dirty="0" smtClean="0">
                <a:solidFill>
                  <a:srgbClr val="00263A"/>
                </a:solidFill>
                <a:cs typeface="Times New Roman" pitchFamily="18" charset="0"/>
              </a:rPr>
              <a:t>–</a:t>
            </a:r>
            <a:r>
              <a:rPr lang="en-AU" sz="1100" dirty="0" smtClean="0"/>
              <a:t>17</a:t>
            </a:r>
            <a:endParaRPr lang="en-AU" sz="1100" dirty="0"/>
          </a:p>
        </p:txBody>
      </p:sp>
    </p:spTree>
    <p:extLst>
      <p:ext uri="{BB962C8B-B14F-4D97-AF65-F5344CB8AC3E}">
        <p14:creationId xmlns:p14="http://schemas.microsoft.com/office/powerpoint/2010/main" val="3068201069"/>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Canb%20Economics%20Society[1]">
  <a:themeElements>
    <a:clrScheme name="">
      <a:dk1>
        <a:srgbClr val="000000"/>
      </a:dk1>
      <a:lt1>
        <a:srgbClr val="CCFFFF"/>
      </a:lt1>
      <a:dk2>
        <a:srgbClr val="FF3300"/>
      </a:dk2>
      <a:lt2>
        <a:srgbClr val="FFCC00"/>
      </a:lt2>
      <a:accent1>
        <a:srgbClr val="FF9900"/>
      </a:accent1>
      <a:accent2>
        <a:srgbClr val="00FFFF"/>
      </a:accent2>
      <a:accent3>
        <a:srgbClr val="FFADAA"/>
      </a:accent3>
      <a:accent4>
        <a:srgbClr val="AEDADA"/>
      </a:accent4>
      <a:accent5>
        <a:srgbClr val="FFCAAA"/>
      </a:accent5>
      <a:accent6>
        <a:srgbClr val="00E7E7"/>
      </a:accent6>
      <a:hlink>
        <a:srgbClr val="FF0000"/>
      </a:hlink>
      <a:folHlink>
        <a:srgbClr val="969696"/>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anb%20Economics%20Society[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anb%20Economics%20Society[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anb%20Economics%20Society[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anb%20Economics%20Society[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anb%20Economics%20Society[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anb%20Economics%20Society[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anb%20Economics%20Society[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Canb%20Economics%20Society[1] 8">
        <a:dk1>
          <a:srgbClr val="000000"/>
        </a:dk1>
        <a:lt1>
          <a:srgbClr val="FFFF66"/>
        </a:lt1>
        <a:dk2>
          <a:srgbClr val="99CCFF"/>
        </a:dk2>
        <a:lt2>
          <a:srgbClr val="FFCC00"/>
        </a:lt2>
        <a:accent1>
          <a:srgbClr val="FF9900"/>
        </a:accent1>
        <a:accent2>
          <a:srgbClr val="00FFFF"/>
        </a:accent2>
        <a:accent3>
          <a:srgbClr val="CAE2FF"/>
        </a:accent3>
        <a:accent4>
          <a:srgbClr val="DADA56"/>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anb%20Economics%20Society[1] 9">
        <a:dk1>
          <a:srgbClr val="000000"/>
        </a:dk1>
        <a:lt1>
          <a:srgbClr val="FFFF66"/>
        </a:lt1>
        <a:dk2>
          <a:srgbClr val="99CCFF"/>
        </a:dk2>
        <a:lt2>
          <a:srgbClr val="FFCC00"/>
        </a:lt2>
        <a:accent1>
          <a:srgbClr val="FF9900"/>
        </a:accent1>
        <a:accent2>
          <a:srgbClr val="66CCFF"/>
        </a:accent2>
        <a:accent3>
          <a:srgbClr val="CAE2FF"/>
        </a:accent3>
        <a:accent4>
          <a:srgbClr val="DADA56"/>
        </a:accent4>
        <a:accent5>
          <a:srgbClr val="FFCAAA"/>
        </a:accent5>
        <a:accent6>
          <a:srgbClr val="5CB9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anb%20Economics%20Society[1] 10">
        <a:dk1>
          <a:srgbClr val="000000"/>
        </a:dk1>
        <a:lt1>
          <a:srgbClr val="FFFFFF"/>
        </a:lt1>
        <a:dk2>
          <a:srgbClr val="808000"/>
        </a:dk2>
        <a:lt2>
          <a:srgbClr val="666633"/>
        </a:lt2>
        <a:accent1>
          <a:srgbClr val="339933"/>
        </a:accent1>
        <a:accent2>
          <a:srgbClr val="800000"/>
        </a:accent2>
        <a:accent3>
          <a:srgbClr val="FFFFFF"/>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anb%20Economics%20Society[1] 11">
        <a:dk1>
          <a:srgbClr val="000000"/>
        </a:dk1>
        <a:lt1>
          <a:srgbClr val="FFFFFF"/>
        </a:lt1>
        <a:dk2>
          <a:srgbClr val="808000"/>
        </a:dk2>
        <a:lt2>
          <a:srgbClr val="666633"/>
        </a:lt2>
        <a:accent1>
          <a:srgbClr val="003399"/>
        </a:accent1>
        <a:accent2>
          <a:srgbClr val="800000"/>
        </a:accent2>
        <a:accent3>
          <a:srgbClr val="FFFFFF"/>
        </a:accent3>
        <a:accent4>
          <a:srgbClr val="000000"/>
        </a:accent4>
        <a:accent5>
          <a:srgbClr val="AAADCA"/>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anb%20Economics%20Society[1] 12">
        <a:dk1>
          <a:srgbClr val="000000"/>
        </a:dk1>
        <a:lt1>
          <a:srgbClr val="FFCC00"/>
        </a:lt1>
        <a:dk2>
          <a:srgbClr val="FF3300"/>
        </a:dk2>
        <a:lt2>
          <a:srgbClr val="FFCC00"/>
        </a:lt2>
        <a:accent1>
          <a:srgbClr val="FF9900"/>
        </a:accent1>
        <a:accent2>
          <a:srgbClr val="00FFFF"/>
        </a:accent2>
        <a:accent3>
          <a:srgbClr val="FFADAA"/>
        </a:accent3>
        <a:accent4>
          <a:srgbClr val="DAAE00"/>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anb%20Economics%20Society[1] 13">
        <a:dk1>
          <a:srgbClr val="000000"/>
        </a:dk1>
        <a:lt1>
          <a:srgbClr val="FFFFFF"/>
        </a:lt1>
        <a:dk2>
          <a:srgbClr val="FF3300"/>
        </a:dk2>
        <a:lt2>
          <a:srgbClr val="FFCC00"/>
        </a:lt2>
        <a:accent1>
          <a:srgbClr val="FF9900"/>
        </a:accent1>
        <a:accent2>
          <a:srgbClr val="00FFFF"/>
        </a:accent2>
        <a:accent3>
          <a:srgbClr val="FFADAA"/>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anb%20Economics%20Society[1] 14">
        <a:dk1>
          <a:srgbClr val="000000"/>
        </a:dk1>
        <a:lt1>
          <a:srgbClr val="FF6600"/>
        </a:lt1>
        <a:dk2>
          <a:srgbClr val="FF3300"/>
        </a:dk2>
        <a:lt2>
          <a:srgbClr val="FFCC00"/>
        </a:lt2>
        <a:accent1>
          <a:srgbClr val="FF9900"/>
        </a:accent1>
        <a:accent2>
          <a:srgbClr val="00FFFF"/>
        </a:accent2>
        <a:accent3>
          <a:srgbClr val="FFADAA"/>
        </a:accent3>
        <a:accent4>
          <a:srgbClr val="DA5600"/>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38211</TotalTime>
  <Words>2679</Words>
  <Application>Microsoft Macintosh PowerPoint</Application>
  <PresentationFormat>On-screen Show (4:3)</PresentationFormat>
  <Paragraphs>448</Paragraphs>
  <Slides>84</Slides>
  <Notes>38</Notes>
  <HiddenSlides>7</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84</vt:i4>
      </vt:variant>
    </vt:vector>
  </HeadingPairs>
  <TitlesOfParts>
    <vt:vector size="90" baseType="lpstr">
      <vt:lpstr>Arial Narrow</vt:lpstr>
      <vt:lpstr>Calibri</vt:lpstr>
      <vt:lpstr>ＭＳ Ｐゴシック</vt:lpstr>
      <vt:lpstr>Times New Roman</vt:lpstr>
      <vt:lpstr>Arial</vt:lpstr>
      <vt:lpstr>Canb%20Economics%20Society[1]</vt:lpstr>
      <vt:lpstr>APO 15th Anniversary </vt:lpstr>
      <vt:lpstr>Outline</vt:lpstr>
      <vt:lpstr>1 Introduction</vt:lpstr>
      <vt:lpstr>Evidence-based policy </vt:lpstr>
      <vt:lpstr>PowerPoint Presentation</vt:lpstr>
      <vt:lpstr>2 Arteries and capillaries</vt:lpstr>
      <vt:lpstr>PowerPoint Presentation</vt:lpstr>
      <vt:lpstr>PowerPoint Presentation</vt:lpstr>
      <vt:lpstr>The human world is …</vt:lpstr>
      <vt:lpstr>PowerPoint Presentation</vt:lpstr>
      <vt:lpstr>Democracies are hierarchies</vt:lpstr>
      <vt:lpstr>PowerPoint Presentation</vt:lpstr>
      <vt:lpstr>3: Thick, thin: understanding of context and motives</vt:lpstr>
      <vt:lpstr>Thick and thin</vt:lpstr>
      <vt:lpstr>Thin to thick From what to why</vt:lpstr>
      <vt:lpstr>Thin problems are mechanical</vt:lpstr>
      <vt:lpstr>Thin policy delivery </vt:lpstr>
      <vt:lpstr>Thick policy delivery</vt:lpstr>
      <vt:lpstr>Ideologies are thin, issues are thick</vt:lpstr>
      <vt:lpstr>Arteries, capillaries and status</vt:lpstr>
      <vt:lpstr>PowerPoint Presentation</vt:lpstr>
      <vt:lpstr>Academia</vt:lpstr>
      <vt:lpstr>The arteries are willing, but the capillaries are weak</vt:lpstr>
      <vt:lpstr>NSW Audit Office on Reg Review</vt:lpstr>
      <vt:lpstr>IT</vt:lpstr>
      <vt:lpstr>PowerPoint Presentation</vt:lpstr>
      <vt:lpstr>Schools</vt:lpstr>
      <vt:lpstr>Health: micro-detail as a thicket</vt:lpstr>
      <vt:lpstr>PowerPoint Presentation</vt:lpstr>
      <vt:lpstr>PowerPoint Presentation</vt:lpstr>
      <vt:lpstr>PowerPoint Presentation</vt:lpstr>
      <vt:lpstr>4 Evidence based programs</vt:lpstr>
      <vt:lpstr>Evidence based delivery</vt:lpstr>
      <vt:lpstr>Design: evidence based delivery</vt:lpstr>
      <vt:lpstr>Empathic bond</vt:lpstr>
      <vt:lpstr>PowerPoint Presentation</vt:lpstr>
      <vt:lpstr>PowerPoint Presentation</vt:lpstr>
      <vt:lpstr>PowerPoint Presentation</vt:lpstr>
      <vt:lpstr>5 What evidence?</vt:lpstr>
      <vt:lpstr>Program efficacy depends on causality</vt:lpstr>
      <vt:lpstr>PowerPoint Presentation</vt:lpstr>
      <vt:lpstr>Data on what causes what</vt:lpstr>
      <vt:lpstr>Justin Parkhurst,  The Politics of Evidence: From evidence-based policy to the good governance of evidence    </vt:lpstr>
      <vt:lpstr>PowerPoint Presentation</vt:lpstr>
      <vt:lpstr>PowerPoint Presentation</vt:lpstr>
      <vt:lpstr>PowerPoint Presentation</vt:lpstr>
      <vt:lpstr>PowerPoint Presentation</vt:lpstr>
      <vt:lpstr>Program Logic </vt:lpstr>
      <vt:lpstr>PowerPoint Presentation</vt:lpstr>
      <vt:lpstr>RCTs are one of many tools</vt:lpstr>
      <vt:lpstr>RCTs can be important but they’re thin</vt:lpstr>
      <vt:lpstr>Hayek on scientism: 1942</vt:lpstr>
      <vt:lpstr>Program Logic </vt:lpstr>
      <vt:lpstr>Deaton and Cartwright on RCTs</vt:lpstr>
      <vt:lpstr>A very small part of evidence based policy …</vt:lpstr>
      <vt:lpstr>Data on what causes what</vt:lpstr>
      <vt:lpstr>Evidence based policy</vt:lpstr>
      <vt:lpstr>PowerPoint Presentation</vt:lpstr>
      <vt:lpstr>Evidence based Policy: Good things to have  </vt:lpstr>
      <vt:lpstr>PowerPoint Presentation</vt:lpstr>
      <vt:lpstr>8  Institutionalising evidence-based policy  </vt:lpstr>
      <vt:lpstr>PowerPoint Presentation</vt:lpstr>
      <vt:lpstr>PowerPoint Presentation</vt:lpstr>
      <vt:lpstr>The institutional imperative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Two systems</vt:lpstr>
      <vt:lpstr>Accountability</vt:lpstr>
      <vt:lpstr>Evidence based delivery: Good things to have  </vt:lpstr>
      <vt:lpstr>Starting out</vt:lpstr>
      <vt:lpstr>PowerPoint Presentation</vt:lpstr>
      <vt:lpstr>PowerPoint Presentation</vt:lpstr>
      <vt:lpstr>PowerPoint Presentation</vt:lpstr>
      <vt:lpstr>2016–17 Federal Budget—$450.6 billion</vt:lpstr>
      <vt:lpstr>2016–17 Federal Budget—R&amp;D $10.1 billion</vt:lpstr>
    </vt:vector>
  </TitlesOfParts>
  <Manager/>
  <Company/>
  <LinksUpToDate>false</LinksUpToDate>
  <SharedDoc>false</SharedDoc>
  <HyperlinkBase/>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capital markets and the future:  a new generation of policy reform</dc:title>
  <dc:subject/>
  <dc:creator>Nicholas Gruen</dc:creator>
  <cp:keywords/>
  <dc:description/>
  <cp:lastModifiedBy>Amanda Lawrence</cp:lastModifiedBy>
  <cp:revision>1947</cp:revision>
  <cp:lastPrinted>2000-05-22T06:28:27Z</cp:lastPrinted>
  <dcterms:created xsi:type="dcterms:W3CDTF">2002-08-10T12:59:11Z</dcterms:created>
  <dcterms:modified xsi:type="dcterms:W3CDTF">2017-11-28T02:41:26Z</dcterms:modified>
  <cp:category/>
</cp:coreProperties>
</file>