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5" r:id="rId8"/>
    <p:sldId id="266" r:id="rId9"/>
    <p:sldId id="262" r:id="rId10"/>
    <p:sldId id="263" r:id="rId11"/>
    <p:sldId id="267" r:id="rId12"/>
    <p:sldId id="268" r:id="rId13"/>
    <p:sldId id="269" r:id="rId14"/>
    <p:sldId id="270" r:id="rId15"/>
    <p:sldId id="271" r:id="rId16"/>
    <p:sldId id="26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117" d="100"/>
          <a:sy n="117" d="100"/>
        </p:scale>
        <p:origin x="4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22" Type="http://schemas.microsoft.com/office/2015/10/relationships/revisionInfo" Target="revisionInfo.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E5D98A-3E15-499B-B4CA-34E9FE4DEB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xmlns="" id="{BB263AF7-78FE-48A7-A814-75D4BF36E2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xmlns="" id="{528B0DE8-6812-490A-94DE-6526C4F178DB}"/>
              </a:ext>
            </a:extLst>
          </p:cNvPr>
          <p:cNvSpPr>
            <a:spLocks noGrp="1"/>
          </p:cNvSpPr>
          <p:nvPr>
            <p:ph type="dt" sz="half" idx="10"/>
          </p:nvPr>
        </p:nvSpPr>
        <p:spPr/>
        <p:txBody>
          <a:bodyPr/>
          <a:lstStyle/>
          <a:p>
            <a:fld id="{BCB64B08-DCB7-4BC5-ACCC-8FDC86163598}" type="datetimeFigureOut">
              <a:rPr lang="en-AU" smtClean="0"/>
              <a:t>16/12/17</a:t>
            </a:fld>
            <a:endParaRPr lang="en-AU"/>
          </a:p>
        </p:txBody>
      </p:sp>
      <p:sp>
        <p:nvSpPr>
          <p:cNvPr id="5" name="Footer Placeholder 4">
            <a:extLst>
              <a:ext uri="{FF2B5EF4-FFF2-40B4-BE49-F238E27FC236}">
                <a16:creationId xmlns:a16="http://schemas.microsoft.com/office/drawing/2014/main" xmlns="" id="{7248E28A-BD38-4CD8-87A3-500195CBAF1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BC252640-84BF-40E9-9E11-793757EC051A}"/>
              </a:ext>
            </a:extLst>
          </p:cNvPr>
          <p:cNvSpPr>
            <a:spLocks noGrp="1"/>
          </p:cNvSpPr>
          <p:nvPr>
            <p:ph type="sldNum" sz="quarter" idx="12"/>
          </p:nvPr>
        </p:nvSpPr>
        <p:spPr/>
        <p:txBody>
          <a:bodyPr/>
          <a:lstStyle/>
          <a:p>
            <a:fld id="{0BB0418B-B3AC-4FAD-85CC-62AAFE449125}" type="slidenum">
              <a:rPr lang="en-AU" smtClean="0"/>
              <a:t>‹#›</a:t>
            </a:fld>
            <a:endParaRPr lang="en-AU"/>
          </a:p>
        </p:txBody>
      </p:sp>
    </p:spTree>
    <p:extLst>
      <p:ext uri="{BB962C8B-B14F-4D97-AF65-F5344CB8AC3E}">
        <p14:creationId xmlns:p14="http://schemas.microsoft.com/office/powerpoint/2010/main" val="2263571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0520B2-BBFA-4CD3-A997-FD97DA4D452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xmlns="" id="{1FD90950-A203-4FAE-B080-F979ECB6322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xmlns="" id="{ED5250A6-6630-4214-900E-BA69A4BB0A24}"/>
              </a:ext>
            </a:extLst>
          </p:cNvPr>
          <p:cNvSpPr>
            <a:spLocks noGrp="1"/>
          </p:cNvSpPr>
          <p:nvPr>
            <p:ph type="dt" sz="half" idx="10"/>
          </p:nvPr>
        </p:nvSpPr>
        <p:spPr/>
        <p:txBody>
          <a:bodyPr/>
          <a:lstStyle/>
          <a:p>
            <a:fld id="{BCB64B08-DCB7-4BC5-ACCC-8FDC86163598}" type="datetimeFigureOut">
              <a:rPr lang="en-AU" smtClean="0"/>
              <a:t>16/12/17</a:t>
            </a:fld>
            <a:endParaRPr lang="en-AU"/>
          </a:p>
        </p:txBody>
      </p:sp>
      <p:sp>
        <p:nvSpPr>
          <p:cNvPr id="5" name="Footer Placeholder 4">
            <a:extLst>
              <a:ext uri="{FF2B5EF4-FFF2-40B4-BE49-F238E27FC236}">
                <a16:creationId xmlns:a16="http://schemas.microsoft.com/office/drawing/2014/main" xmlns="" id="{E8D87CBD-9F3D-475B-B6A7-4F29A07E113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EF0BE491-46D3-45FA-B911-DE591C2562A9}"/>
              </a:ext>
            </a:extLst>
          </p:cNvPr>
          <p:cNvSpPr>
            <a:spLocks noGrp="1"/>
          </p:cNvSpPr>
          <p:nvPr>
            <p:ph type="sldNum" sz="quarter" idx="12"/>
          </p:nvPr>
        </p:nvSpPr>
        <p:spPr/>
        <p:txBody>
          <a:bodyPr/>
          <a:lstStyle/>
          <a:p>
            <a:fld id="{0BB0418B-B3AC-4FAD-85CC-62AAFE449125}" type="slidenum">
              <a:rPr lang="en-AU" smtClean="0"/>
              <a:t>‹#›</a:t>
            </a:fld>
            <a:endParaRPr lang="en-AU"/>
          </a:p>
        </p:txBody>
      </p:sp>
    </p:spTree>
    <p:extLst>
      <p:ext uri="{BB962C8B-B14F-4D97-AF65-F5344CB8AC3E}">
        <p14:creationId xmlns:p14="http://schemas.microsoft.com/office/powerpoint/2010/main" val="376041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018315-8074-495B-B96E-CA8EF1DE04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xmlns="" id="{50DB8CB6-3495-46E8-84F4-11B56255C8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BD6A9ADA-18D2-4EAE-BE21-191701A9DB47}"/>
              </a:ext>
            </a:extLst>
          </p:cNvPr>
          <p:cNvSpPr>
            <a:spLocks noGrp="1"/>
          </p:cNvSpPr>
          <p:nvPr>
            <p:ph type="dt" sz="half" idx="10"/>
          </p:nvPr>
        </p:nvSpPr>
        <p:spPr/>
        <p:txBody>
          <a:bodyPr/>
          <a:lstStyle/>
          <a:p>
            <a:fld id="{BCB64B08-DCB7-4BC5-ACCC-8FDC86163598}" type="datetimeFigureOut">
              <a:rPr lang="en-AU" smtClean="0"/>
              <a:t>16/12/17</a:t>
            </a:fld>
            <a:endParaRPr lang="en-AU"/>
          </a:p>
        </p:txBody>
      </p:sp>
      <p:sp>
        <p:nvSpPr>
          <p:cNvPr id="5" name="Footer Placeholder 4">
            <a:extLst>
              <a:ext uri="{FF2B5EF4-FFF2-40B4-BE49-F238E27FC236}">
                <a16:creationId xmlns:a16="http://schemas.microsoft.com/office/drawing/2014/main" xmlns="" id="{D45B33B3-C147-44B1-9976-5BA5AA605DA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AC9778F2-E43F-4822-87C4-8E8C12538A19}"/>
              </a:ext>
            </a:extLst>
          </p:cNvPr>
          <p:cNvSpPr>
            <a:spLocks noGrp="1"/>
          </p:cNvSpPr>
          <p:nvPr>
            <p:ph type="sldNum" sz="quarter" idx="12"/>
          </p:nvPr>
        </p:nvSpPr>
        <p:spPr/>
        <p:txBody>
          <a:bodyPr/>
          <a:lstStyle/>
          <a:p>
            <a:fld id="{0BB0418B-B3AC-4FAD-85CC-62AAFE449125}" type="slidenum">
              <a:rPr lang="en-AU" smtClean="0"/>
              <a:t>‹#›</a:t>
            </a:fld>
            <a:endParaRPr lang="en-AU"/>
          </a:p>
        </p:txBody>
      </p:sp>
    </p:spTree>
    <p:extLst>
      <p:ext uri="{BB962C8B-B14F-4D97-AF65-F5344CB8AC3E}">
        <p14:creationId xmlns:p14="http://schemas.microsoft.com/office/powerpoint/2010/main" val="921586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CD53F2-93C2-4C1C-B535-DB374F9AB68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xmlns="" id="{463690DF-9236-4112-A21C-A39FBA40931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xmlns="" id="{7D92CC78-3B45-49E3-9AEF-5B90BD7CE2A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xmlns="" id="{2737A2E6-C7A4-4FE3-99F4-55E324348130}"/>
              </a:ext>
            </a:extLst>
          </p:cNvPr>
          <p:cNvSpPr>
            <a:spLocks noGrp="1"/>
          </p:cNvSpPr>
          <p:nvPr>
            <p:ph type="dt" sz="half" idx="10"/>
          </p:nvPr>
        </p:nvSpPr>
        <p:spPr/>
        <p:txBody>
          <a:bodyPr/>
          <a:lstStyle/>
          <a:p>
            <a:fld id="{BCB64B08-DCB7-4BC5-ACCC-8FDC86163598}" type="datetimeFigureOut">
              <a:rPr lang="en-AU" smtClean="0"/>
              <a:t>16/12/17</a:t>
            </a:fld>
            <a:endParaRPr lang="en-AU"/>
          </a:p>
        </p:txBody>
      </p:sp>
      <p:sp>
        <p:nvSpPr>
          <p:cNvPr id="6" name="Footer Placeholder 5">
            <a:extLst>
              <a:ext uri="{FF2B5EF4-FFF2-40B4-BE49-F238E27FC236}">
                <a16:creationId xmlns:a16="http://schemas.microsoft.com/office/drawing/2014/main" xmlns="" id="{AD26AF1F-773D-4B99-996B-321C9530CB5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xmlns="" id="{F385156D-077D-4F9A-AD24-BC86E276CE79}"/>
              </a:ext>
            </a:extLst>
          </p:cNvPr>
          <p:cNvSpPr>
            <a:spLocks noGrp="1"/>
          </p:cNvSpPr>
          <p:nvPr>
            <p:ph type="sldNum" sz="quarter" idx="12"/>
          </p:nvPr>
        </p:nvSpPr>
        <p:spPr/>
        <p:txBody>
          <a:bodyPr/>
          <a:lstStyle/>
          <a:p>
            <a:fld id="{0BB0418B-B3AC-4FAD-85CC-62AAFE449125}" type="slidenum">
              <a:rPr lang="en-AU" smtClean="0"/>
              <a:t>‹#›</a:t>
            </a:fld>
            <a:endParaRPr lang="en-AU"/>
          </a:p>
        </p:txBody>
      </p:sp>
    </p:spTree>
    <p:extLst>
      <p:ext uri="{BB962C8B-B14F-4D97-AF65-F5344CB8AC3E}">
        <p14:creationId xmlns:p14="http://schemas.microsoft.com/office/powerpoint/2010/main" val="2243451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448425-B70B-4BC0-B639-FF8E940AC264}"/>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xmlns="" id="{05076E3A-CC23-4363-862A-9902CD2E27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44649BF1-2428-46CF-B8B5-21D2C8F468F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xmlns="" id="{4B69EB05-3D67-4D8F-A491-0C723A0E2E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7FFF856A-39FA-4AFD-BF77-41B10E3E43A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xmlns="" id="{44691DD6-9492-41E6-921E-AA879350F67D}"/>
              </a:ext>
            </a:extLst>
          </p:cNvPr>
          <p:cNvSpPr>
            <a:spLocks noGrp="1"/>
          </p:cNvSpPr>
          <p:nvPr>
            <p:ph type="dt" sz="half" idx="10"/>
          </p:nvPr>
        </p:nvSpPr>
        <p:spPr/>
        <p:txBody>
          <a:bodyPr/>
          <a:lstStyle/>
          <a:p>
            <a:fld id="{BCB64B08-DCB7-4BC5-ACCC-8FDC86163598}" type="datetimeFigureOut">
              <a:rPr lang="en-AU" smtClean="0"/>
              <a:t>16/12/17</a:t>
            </a:fld>
            <a:endParaRPr lang="en-AU"/>
          </a:p>
        </p:txBody>
      </p:sp>
      <p:sp>
        <p:nvSpPr>
          <p:cNvPr id="8" name="Footer Placeholder 7">
            <a:extLst>
              <a:ext uri="{FF2B5EF4-FFF2-40B4-BE49-F238E27FC236}">
                <a16:creationId xmlns:a16="http://schemas.microsoft.com/office/drawing/2014/main" xmlns="" id="{548F004F-E905-4981-B01D-A0C935FBEFD7}"/>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xmlns="" id="{B07642FB-5CF8-4B85-BE14-AC498C0919DF}"/>
              </a:ext>
            </a:extLst>
          </p:cNvPr>
          <p:cNvSpPr>
            <a:spLocks noGrp="1"/>
          </p:cNvSpPr>
          <p:nvPr>
            <p:ph type="sldNum" sz="quarter" idx="12"/>
          </p:nvPr>
        </p:nvSpPr>
        <p:spPr/>
        <p:txBody>
          <a:bodyPr/>
          <a:lstStyle/>
          <a:p>
            <a:fld id="{0BB0418B-B3AC-4FAD-85CC-62AAFE449125}" type="slidenum">
              <a:rPr lang="en-AU" smtClean="0"/>
              <a:t>‹#›</a:t>
            </a:fld>
            <a:endParaRPr lang="en-AU"/>
          </a:p>
        </p:txBody>
      </p:sp>
    </p:spTree>
    <p:extLst>
      <p:ext uri="{BB962C8B-B14F-4D97-AF65-F5344CB8AC3E}">
        <p14:creationId xmlns:p14="http://schemas.microsoft.com/office/powerpoint/2010/main" val="514890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DF9E2-1C0A-4A13-A6EB-9245F048E447}"/>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xmlns="" id="{E5045233-A32E-4E6F-8260-B8CFE772E312}"/>
              </a:ext>
            </a:extLst>
          </p:cNvPr>
          <p:cNvSpPr>
            <a:spLocks noGrp="1"/>
          </p:cNvSpPr>
          <p:nvPr>
            <p:ph type="dt" sz="half" idx="10"/>
          </p:nvPr>
        </p:nvSpPr>
        <p:spPr/>
        <p:txBody>
          <a:bodyPr/>
          <a:lstStyle/>
          <a:p>
            <a:fld id="{BCB64B08-DCB7-4BC5-ACCC-8FDC86163598}" type="datetimeFigureOut">
              <a:rPr lang="en-AU" smtClean="0"/>
              <a:t>16/12/17</a:t>
            </a:fld>
            <a:endParaRPr lang="en-AU"/>
          </a:p>
        </p:txBody>
      </p:sp>
      <p:sp>
        <p:nvSpPr>
          <p:cNvPr id="4" name="Footer Placeholder 3">
            <a:extLst>
              <a:ext uri="{FF2B5EF4-FFF2-40B4-BE49-F238E27FC236}">
                <a16:creationId xmlns:a16="http://schemas.microsoft.com/office/drawing/2014/main" xmlns="" id="{98A8CF3D-64D2-41CA-A67B-12032832B611}"/>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xmlns="" id="{73F4A063-BF5E-4795-BABE-EF99578B3499}"/>
              </a:ext>
            </a:extLst>
          </p:cNvPr>
          <p:cNvSpPr>
            <a:spLocks noGrp="1"/>
          </p:cNvSpPr>
          <p:nvPr>
            <p:ph type="sldNum" sz="quarter" idx="12"/>
          </p:nvPr>
        </p:nvSpPr>
        <p:spPr/>
        <p:txBody>
          <a:bodyPr/>
          <a:lstStyle/>
          <a:p>
            <a:fld id="{0BB0418B-B3AC-4FAD-85CC-62AAFE449125}" type="slidenum">
              <a:rPr lang="en-AU" smtClean="0"/>
              <a:t>‹#›</a:t>
            </a:fld>
            <a:endParaRPr lang="en-AU"/>
          </a:p>
        </p:txBody>
      </p:sp>
    </p:spTree>
    <p:extLst>
      <p:ext uri="{BB962C8B-B14F-4D97-AF65-F5344CB8AC3E}">
        <p14:creationId xmlns:p14="http://schemas.microsoft.com/office/powerpoint/2010/main" val="2378429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99DB451-50DD-4569-BFBA-E1744FE8EA4E}"/>
              </a:ext>
            </a:extLst>
          </p:cNvPr>
          <p:cNvSpPr>
            <a:spLocks noGrp="1"/>
          </p:cNvSpPr>
          <p:nvPr>
            <p:ph type="dt" sz="half" idx="10"/>
          </p:nvPr>
        </p:nvSpPr>
        <p:spPr/>
        <p:txBody>
          <a:bodyPr/>
          <a:lstStyle/>
          <a:p>
            <a:fld id="{BCB64B08-DCB7-4BC5-ACCC-8FDC86163598}" type="datetimeFigureOut">
              <a:rPr lang="en-AU" smtClean="0"/>
              <a:t>16/12/17</a:t>
            </a:fld>
            <a:endParaRPr lang="en-AU"/>
          </a:p>
        </p:txBody>
      </p:sp>
      <p:sp>
        <p:nvSpPr>
          <p:cNvPr id="3" name="Footer Placeholder 2">
            <a:extLst>
              <a:ext uri="{FF2B5EF4-FFF2-40B4-BE49-F238E27FC236}">
                <a16:creationId xmlns:a16="http://schemas.microsoft.com/office/drawing/2014/main" xmlns="" id="{29A4011A-4542-45D2-965B-D19EB91F2D05}"/>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xmlns="" id="{CF9D70C6-5074-46D4-8D55-56203DA56FB7}"/>
              </a:ext>
            </a:extLst>
          </p:cNvPr>
          <p:cNvSpPr>
            <a:spLocks noGrp="1"/>
          </p:cNvSpPr>
          <p:nvPr>
            <p:ph type="sldNum" sz="quarter" idx="12"/>
          </p:nvPr>
        </p:nvSpPr>
        <p:spPr/>
        <p:txBody>
          <a:bodyPr/>
          <a:lstStyle/>
          <a:p>
            <a:fld id="{0BB0418B-B3AC-4FAD-85CC-62AAFE449125}" type="slidenum">
              <a:rPr lang="en-AU" smtClean="0"/>
              <a:t>‹#›</a:t>
            </a:fld>
            <a:endParaRPr lang="en-AU"/>
          </a:p>
        </p:txBody>
      </p:sp>
    </p:spTree>
    <p:extLst>
      <p:ext uri="{BB962C8B-B14F-4D97-AF65-F5344CB8AC3E}">
        <p14:creationId xmlns:p14="http://schemas.microsoft.com/office/powerpoint/2010/main" val="109500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B3CF4F-96CA-4800-92C9-8CFAE0B3B4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xmlns="" id="{474DA4CB-7145-4237-96B6-92D6330094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xmlns="" id="{18DA7938-99C8-4AA4-8D29-8BB3F25278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ED08796-4FF0-416E-877B-73A984481F8E}"/>
              </a:ext>
            </a:extLst>
          </p:cNvPr>
          <p:cNvSpPr>
            <a:spLocks noGrp="1"/>
          </p:cNvSpPr>
          <p:nvPr>
            <p:ph type="dt" sz="half" idx="10"/>
          </p:nvPr>
        </p:nvSpPr>
        <p:spPr/>
        <p:txBody>
          <a:bodyPr/>
          <a:lstStyle/>
          <a:p>
            <a:fld id="{BCB64B08-DCB7-4BC5-ACCC-8FDC86163598}" type="datetimeFigureOut">
              <a:rPr lang="en-AU" smtClean="0"/>
              <a:t>16/12/17</a:t>
            </a:fld>
            <a:endParaRPr lang="en-AU"/>
          </a:p>
        </p:txBody>
      </p:sp>
      <p:sp>
        <p:nvSpPr>
          <p:cNvPr id="6" name="Footer Placeholder 5">
            <a:extLst>
              <a:ext uri="{FF2B5EF4-FFF2-40B4-BE49-F238E27FC236}">
                <a16:creationId xmlns:a16="http://schemas.microsoft.com/office/drawing/2014/main" xmlns="" id="{114476F2-2D9B-4571-9969-3D9BF0E9452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xmlns="" id="{C2E493E0-BDF0-4FEA-B554-B70A8A0B63BB}"/>
              </a:ext>
            </a:extLst>
          </p:cNvPr>
          <p:cNvSpPr>
            <a:spLocks noGrp="1"/>
          </p:cNvSpPr>
          <p:nvPr>
            <p:ph type="sldNum" sz="quarter" idx="12"/>
          </p:nvPr>
        </p:nvSpPr>
        <p:spPr/>
        <p:txBody>
          <a:bodyPr/>
          <a:lstStyle/>
          <a:p>
            <a:fld id="{0BB0418B-B3AC-4FAD-85CC-62AAFE449125}" type="slidenum">
              <a:rPr lang="en-AU" smtClean="0"/>
              <a:t>‹#›</a:t>
            </a:fld>
            <a:endParaRPr lang="en-AU"/>
          </a:p>
        </p:txBody>
      </p:sp>
    </p:spTree>
    <p:extLst>
      <p:ext uri="{BB962C8B-B14F-4D97-AF65-F5344CB8AC3E}">
        <p14:creationId xmlns:p14="http://schemas.microsoft.com/office/powerpoint/2010/main" val="2187128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D4BEA6-126D-4C48-9293-6033730B8E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xmlns="" id="{D881AD54-A19A-4DFC-9525-062B11EDF7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xmlns="" id="{B4A64C2D-4274-4F2C-BEDC-9436461176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C25B04A2-20D6-460F-8BEE-168A486EBE00}"/>
              </a:ext>
            </a:extLst>
          </p:cNvPr>
          <p:cNvSpPr>
            <a:spLocks noGrp="1"/>
          </p:cNvSpPr>
          <p:nvPr>
            <p:ph type="dt" sz="half" idx="10"/>
          </p:nvPr>
        </p:nvSpPr>
        <p:spPr/>
        <p:txBody>
          <a:bodyPr/>
          <a:lstStyle/>
          <a:p>
            <a:fld id="{BCB64B08-DCB7-4BC5-ACCC-8FDC86163598}" type="datetimeFigureOut">
              <a:rPr lang="en-AU" smtClean="0"/>
              <a:t>16/12/17</a:t>
            </a:fld>
            <a:endParaRPr lang="en-AU"/>
          </a:p>
        </p:txBody>
      </p:sp>
      <p:sp>
        <p:nvSpPr>
          <p:cNvPr id="6" name="Footer Placeholder 5">
            <a:extLst>
              <a:ext uri="{FF2B5EF4-FFF2-40B4-BE49-F238E27FC236}">
                <a16:creationId xmlns:a16="http://schemas.microsoft.com/office/drawing/2014/main" xmlns="" id="{612A9442-8DB5-4FFA-BC02-8D2C2C38524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xmlns="" id="{98C8C09B-BD7B-4365-9A72-7AB42E87BC89}"/>
              </a:ext>
            </a:extLst>
          </p:cNvPr>
          <p:cNvSpPr>
            <a:spLocks noGrp="1"/>
          </p:cNvSpPr>
          <p:nvPr>
            <p:ph type="sldNum" sz="quarter" idx="12"/>
          </p:nvPr>
        </p:nvSpPr>
        <p:spPr/>
        <p:txBody>
          <a:bodyPr/>
          <a:lstStyle/>
          <a:p>
            <a:fld id="{0BB0418B-B3AC-4FAD-85CC-62AAFE449125}" type="slidenum">
              <a:rPr lang="en-AU" smtClean="0"/>
              <a:t>‹#›</a:t>
            </a:fld>
            <a:endParaRPr lang="en-AU"/>
          </a:p>
        </p:txBody>
      </p:sp>
    </p:spTree>
    <p:extLst>
      <p:ext uri="{BB962C8B-B14F-4D97-AF65-F5344CB8AC3E}">
        <p14:creationId xmlns:p14="http://schemas.microsoft.com/office/powerpoint/2010/main" val="842275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FC2CDA-FBEF-4DE0-BF0F-C54DF80F5485}"/>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xmlns="" id="{E2906C16-FE35-49DA-A5B7-E6439E10F66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xmlns="" id="{A7DA0EC8-96CA-4F71-BB94-5ED21B67B8C7}"/>
              </a:ext>
            </a:extLst>
          </p:cNvPr>
          <p:cNvSpPr>
            <a:spLocks noGrp="1"/>
          </p:cNvSpPr>
          <p:nvPr>
            <p:ph type="dt" sz="half" idx="10"/>
          </p:nvPr>
        </p:nvSpPr>
        <p:spPr/>
        <p:txBody>
          <a:bodyPr/>
          <a:lstStyle/>
          <a:p>
            <a:fld id="{BCB64B08-DCB7-4BC5-ACCC-8FDC86163598}" type="datetimeFigureOut">
              <a:rPr lang="en-AU" smtClean="0"/>
              <a:t>16/12/17</a:t>
            </a:fld>
            <a:endParaRPr lang="en-AU"/>
          </a:p>
        </p:txBody>
      </p:sp>
      <p:sp>
        <p:nvSpPr>
          <p:cNvPr id="5" name="Footer Placeholder 4">
            <a:extLst>
              <a:ext uri="{FF2B5EF4-FFF2-40B4-BE49-F238E27FC236}">
                <a16:creationId xmlns:a16="http://schemas.microsoft.com/office/drawing/2014/main" xmlns="" id="{D015CF91-D9EC-44D1-A4FF-64130C61FE9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D04CA443-7F41-4FE8-9927-B9C25F005281}"/>
              </a:ext>
            </a:extLst>
          </p:cNvPr>
          <p:cNvSpPr>
            <a:spLocks noGrp="1"/>
          </p:cNvSpPr>
          <p:nvPr>
            <p:ph type="sldNum" sz="quarter" idx="12"/>
          </p:nvPr>
        </p:nvSpPr>
        <p:spPr/>
        <p:txBody>
          <a:bodyPr/>
          <a:lstStyle/>
          <a:p>
            <a:fld id="{0BB0418B-B3AC-4FAD-85CC-62AAFE449125}" type="slidenum">
              <a:rPr lang="en-AU" smtClean="0"/>
              <a:t>‹#›</a:t>
            </a:fld>
            <a:endParaRPr lang="en-AU"/>
          </a:p>
        </p:txBody>
      </p:sp>
    </p:spTree>
    <p:extLst>
      <p:ext uri="{BB962C8B-B14F-4D97-AF65-F5344CB8AC3E}">
        <p14:creationId xmlns:p14="http://schemas.microsoft.com/office/powerpoint/2010/main" val="389379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AE00E4A-495B-4374-AC51-2BB9B8E02F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xmlns="" id="{A32A7C01-C2F5-4356-AB49-3C3CE1DF9AD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xmlns="" id="{B4837ED0-1A77-42C4-98CA-5C0F58E08420}"/>
              </a:ext>
            </a:extLst>
          </p:cNvPr>
          <p:cNvSpPr>
            <a:spLocks noGrp="1"/>
          </p:cNvSpPr>
          <p:nvPr>
            <p:ph type="dt" sz="half" idx="10"/>
          </p:nvPr>
        </p:nvSpPr>
        <p:spPr/>
        <p:txBody>
          <a:bodyPr/>
          <a:lstStyle/>
          <a:p>
            <a:fld id="{BCB64B08-DCB7-4BC5-ACCC-8FDC86163598}" type="datetimeFigureOut">
              <a:rPr lang="en-AU" smtClean="0"/>
              <a:t>16/12/17</a:t>
            </a:fld>
            <a:endParaRPr lang="en-AU"/>
          </a:p>
        </p:txBody>
      </p:sp>
      <p:sp>
        <p:nvSpPr>
          <p:cNvPr id="5" name="Footer Placeholder 4">
            <a:extLst>
              <a:ext uri="{FF2B5EF4-FFF2-40B4-BE49-F238E27FC236}">
                <a16:creationId xmlns:a16="http://schemas.microsoft.com/office/drawing/2014/main" xmlns="" id="{F6644B85-A8B4-493B-B067-722FEF21742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xmlns="" id="{873CED5F-56AC-4AB1-806E-39CA61774C51}"/>
              </a:ext>
            </a:extLst>
          </p:cNvPr>
          <p:cNvSpPr>
            <a:spLocks noGrp="1"/>
          </p:cNvSpPr>
          <p:nvPr>
            <p:ph type="sldNum" sz="quarter" idx="12"/>
          </p:nvPr>
        </p:nvSpPr>
        <p:spPr/>
        <p:txBody>
          <a:bodyPr/>
          <a:lstStyle/>
          <a:p>
            <a:fld id="{0BB0418B-B3AC-4FAD-85CC-62AAFE449125}" type="slidenum">
              <a:rPr lang="en-AU" smtClean="0"/>
              <a:t>‹#›</a:t>
            </a:fld>
            <a:endParaRPr lang="en-AU"/>
          </a:p>
        </p:txBody>
      </p:sp>
    </p:spTree>
    <p:extLst>
      <p:ext uri="{BB962C8B-B14F-4D97-AF65-F5344CB8AC3E}">
        <p14:creationId xmlns:p14="http://schemas.microsoft.com/office/powerpoint/2010/main" val="31367662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C135B9E-679F-4F09-9603-2C1D14C4BE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xmlns="" id="{3937A32B-94DA-4017-9957-F715CF97A2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xmlns="" id="{9AFCC88D-CB74-401E-B27D-128C39A980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B64B08-DCB7-4BC5-ACCC-8FDC86163598}" type="datetimeFigureOut">
              <a:rPr lang="en-AU" smtClean="0"/>
              <a:t>16/12/17</a:t>
            </a:fld>
            <a:endParaRPr lang="en-AU"/>
          </a:p>
        </p:txBody>
      </p:sp>
      <p:sp>
        <p:nvSpPr>
          <p:cNvPr id="5" name="Footer Placeholder 4">
            <a:extLst>
              <a:ext uri="{FF2B5EF4-FFF2-40B4-BE49-F238E27FC236}">
                <a16:creationId xmlns:a16="http://schemas.microsoft.com/office/drawing/2014/main" xmlns="" id="{C68CABF8-81E9-42DB-98B9-3A0496335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xmlns="" id="{E5E99ECF-B3E4-4CEB-A2BC-AF4C3D486A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0418B-B3AC-4FAD-85CC-62AAFE449125}" type="slidenum">
              <a:rPr lang="en-AU" smtClean="0"/>
              <a:t>‹#›</a:t>
            </a:fld>
            <a:endParaRPr lang="en-AU"/>
          </a:p>
        </p:txBody>
      </p:sp>
    </p:spTree>
    <p:extLst>
      <p:ext uri="{BB962C8B-B14F-4D97-AF65-F5344CB8AC3E}">
        <p14:creationId xmlns:p14="http://schemas.microsoft.com/office/powerpoint/2010/main" val="1664118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 Id="rId6" Type="http://schemas.openxmlformats.org/officeDocument/2006/relationships/image" Target="../media/image5.jpg"/><Relationship Id="rId7" Type="http://schemas.openxmlformats.org/officeDocument/2006/relationships/image" Target="../media/image6.png"/><Relationship Id="rId8" Type="http://schemas.openxmlformats.org/officeDocument/2006/relationships/image" Target="../media/image7.jpg"/><Relationship Id="rId9"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jpg"/><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protect-au.mimecast.com/s/M41KB4FxeMVfwW?domain=theconversation.cmail20.com" TargetMode="Externa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 Id="rId3" Type="http://schemas.openxmlformats.org/officeDocument/2006/relationships/image" Target="../media/image18.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23207CC6-EAA1-4BFF-A48A-DECAD897271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3">
            <a:extLst>
              <a:ext uri="{FF2B5EF4-FFF2-40B4-BE49-F238E27FC236}">
                <a16:creationId xmlns:a16="http://schemas.microsoft.com/office/drawing/2014/main" xmlns="" id="{B234A3DD-923D-4166-8B19-7DD589908C6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925"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6">
            <a:extLst>
              <a:ext uri="{FF2B5EF4-FFF2-40B4-BE49-F238E27FC236}">
                <a16:creationId xmlns:a16="http://schemas.microsoft.com/office/drawing/2014/main" xmlns="" id="{F6ACA5AC-3C5D-4994-B40F-FC8349E4D6F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
            <a:ext cx="9324977" cy="685847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F0C35FA5-B412-4753-8DE8-8D59177D6E83}"/>
              </a:ext>
            </a:extLst>
          </p:cNvPr>
          <p:cNvSpPr>
            <a:spLocks noGrp="1"/>
          </p:cNvSpPr>
          <p:nvPr>
            <p:ph type="ctrTitle"/>
          </p:nvPr>
        </p:nvSpPr>
        <p:spPr>
          <a:xfrm>
            <a:off x="804671" y="2600324"/>
            <a:ext cx="6405753" cy="3277961"/>
          </a:xfrm>
        </p:spPr>
        <p:txBody>
          <a:bodyPr anchor="t">
            <a:normAutofit/>
          </a:bodyPr>
          <a:lstStyle/>
          <a:p>
            <a:pPr algn="l"/>
            <a:r>
              <a:rPr lang="en-AU" sz="5400"/>
              <a:t>Enabling inclusion in a digital democracy</a:t>
            </a:r>
          </a:p>
        </p:txBody>
      </p:sp>
      <p:sp>
        <p:nvSpPr>
          <p:cNvPr id="3" name="Subtitle 2">
            <a:extLst>
              <a:ext uri="{FF2B5EF4-FFF2-40B4-BE49-F238E27FC236}">
                <a16:creationId xmlns:a16="http://schemas.microsoft.com/office/drawing/2014/main" xmlns="" id="{3D4E4224-A3B3-4420-844F-3F336889E300}"/>
              </a:ext>
            </a:extLst>
          </p:cNvPr>
          <p:cNvSpPr>
            <a:spLocks noGrp="1"/>
          </p:cNvSpPr>
          <p:nvPr>
            <p:ph type="subTitle" idx="1"/>
          </p:nvPr>
        </p:nvSpPr>
        <p:spPr>
          <a:xfrm>
            <a:off x="804672" y="1300450"/>
            <a:ext cx="4167376" cy="1155525"/>
          </a:xfrm>
        </p:spPr>
        <p:txBody>
          <a:bodyPr anchor="b">
            <a:normAutofit/>
          </a:bodyPr>
          <a:lstStyle/>
          <a:p>
            <a:pPr algn="l"/>
            <a:r>
              <a:rPr lang="en-AU" sz="2000"/>
              <a:t>Data, tools and platforms: how technology may help or hinder public policy &amp; decision-making</a:t>
            </a:r>
          </a:p>
        </p:txBody>
      </p:sp>
    </p:spTree>
    <p:extLst>
      <p:ext uri="{BB962C8B-B14F-4D97-AF65-F5344CB8AC3E}">
        <p14:creationId xmlns:p14="http://schemas.microsoft.com/office/powerpoint/2010/main" val="110778115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xmlns="" id="{2C40B117-A8EC-4D13-97CC-BEB761C39173}"/>
              </a:ext>
            </a:extLst>
          </p:cNvPr>
          <p:cNvCxnSpPr/>
          <p:nvPr/>
        </p:nvCxnSpPr>
        <p:spPr>
          <a:xfrm>
            <a:off x="2212258" y="3764526"/>
            <a:ext cx="7197213"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04A4B3A1-F743-4702-8E39-8EEDDDE3B32C}"/>
              </a:ext>
            </a:extLst>
          </p:cNvPr>
          <p:cNvSpPr>
            <a:spLocks noGrp="1"/>
          </p:cNvSpPr>
          <p:nvPr>
            <p:ph type="title"/>
          </p:nvPr>
        </p:nvSpPr>
        <p:spPr>
          <a:xfrm>
            <a:off x="265471" y="365125"/>
            <a:ext cx="11088329" cy="844243"/>
          </a:xfrm>
        </p:spPr>
        <p:txBody>
          <a:bodyPr/>
          <a:lstStyle/>
          <a:p>
            <a:r>
              <a:rPr lang="en-AU" dirty="0"/>
              <a:t>Linked semantic platforms for policy &amp; practice</a:t>
            </a:r>
          </a:p>
        </p:txBody>
      </p:sp>
      <p:sp>
        <p:nvSpPr>
          <p:cNvPr id="3" name="Content Placeholder 2">
            <a:extLst>
              <a:ext uri="{FF2B5EF4-FFF2-40B4-BE49-F238E27FC236}">
                <a16:creationId xmlns:a16="http://schemas.microsoft.com/office/drawing/2014/main" xmlns="" id="{2E1EA1C5-D952-466B-9A42-B549415DB715}"/>
              </a:ext>
            </a:extLst>
          </p:cNvPr>
          <p:cNvSpPr>
            <a:spLocks noGrp="1"/>
          </p:cNvSpPr>
          <p:nvPr>
            <p:ph idx="1"/>
          </p:nvPr>
        </p:nvSpPr>
        <p:spPr>
          <a:xfrm>
            <a:off x="838200" y="1415845"/>
            <a:ext cx="10813026" cy="5077030"/>
          </a:xfrm>
        </p:spPr>
        <p:txBody>
          <a:bodyPr/>
          <a:lstStyle/>
          <a:p>
            <a:r>
              <a:rPr lang="en-AU" dirty="0"/>
              <a:t>2yr multi-institute, multi-database ARC LIEF-funded project</a:t>
            </a:r>
          </a:p>
          <a:p>
            <a:r>
              <a:rPr lang="en-AU" dirty="0"/>
              <a:t>To enable public policy research</a:t>
            </a:r>
          </a:p>
          <a:p>
            <a:r>
              <a:rPr lang="en-AU" dirty="0"/>
              <a:t>Step-change to ways of accessing &amp; analysing policy docs &amp; data</a:t>
            </a:r>
          </a:p>
          <a:p>
            <a:r>
              <a:rPr lang="en-AU" dirty="0"/>
              <a:t>Topics include: transport, wellbeing at work, digital inclusion</a:t>
            </a:r>
          </a:p>
          <a:p>
            <a:endParaRPr lang="en-AU" dirty="0"/>
          </a:p>
          <a:p>
            <a:endParaRPr lang="en-AU" dirty="0"/>
          </a:p>
          <a:p>
            <a:r>
              <a:rPr lang="en-AU" dirty="0"/>
              <a:t>Develop standard policy taxonomies (search &amp; index terms) &amp; standards</a:t>
            </a:r>
          </a:p>
          <a:p>
            <a:r>
              <a:rPr lang="en-AU" dirty="0"/>
              <a:t>Linking docs &amp; other types of data between data-sets</a:t>
            </a:r>
          </a:p>
          <a:p>
            <a:r>
              <a:rPr lang="en-AU" dirty="0"/>
              <a:t>Mining to access citations in grey literature</a:t>
            </a:r>
          </a:p>
          <a:p>
            <a:r>
              <a:rPr lang="en-AU" dirty="0"/>
              <a:t>Knowledge graphing to enable visualising relationships between entities</a:t>
            </a:r>
          </a:p>
          <a:p>
            <a:pPr marL="0" indent="0">
              <a:buNone/>
            </a:pPr>
            <a:endParaRPr lang="en-AU" dirty="0"/>
          </a:p>
        </p:txBody>
      </p:sp>
      <p:sp>
        <p:nvSpPr>
          <p:cNvPr id="4" name="Rectangle 3">
            <a:extLst>
              <a:ext uri="{FF2B5EF4-FFF2-40B4-BE49-F238E27FC236}">
                <a16:creationId xmlns:a16="http://schemas.microsoft.com/office/drawing/2014/main" xmlns="" id="{803D6D8B-E983-47DC-8D9E-3227179B67CC}"/>
              </a:ext>
            </a:extLst>
          </p:cNvPr>
          <p:cNvSpPr/>
          <p:nvPr/>
        </p:nvSpPr>
        <p:spPr>
          <a:xfrm>
            <a:off x="1135626" y="3429000"/>
            <a:ext cx="1710813" cy="6710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APO</a:t>
            </a:r>
          </a:p>
        </p:txBody>
      </p:sp>
      <p:sp>
        <p:nvSpPr>
          <p:cNvPr id="5" name="Rectangle 4">
            <a:extLst>
              <a:ext uri="{FF2B5EF4-FFF2-40B4-BE49-F238E27FC236}">
                <a16:creationId xmlns:a16="http://schemas.microsoft.com/office/drawing/2014/main" xmlns="" id="{8ABCBEEA-5E0B-4D7D-BE73-F62D83591B33}"/>
              </a:ext>
            </a:extLst>
          </p:cNvPr>
          <p:cNvSpPr/>
          <p:nvPr/>
        </p:nvSpPr>
        <p:spPr>
          <a:xfrm>
            <a:off x="3692627" y="3429000"/>
            <a:ext cx="1710813" cy="6710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Aus Data Archive</a:t>
            </a:r>
          </a:p>
        </p:txBody>
      </p:sp>
      <p:sp>
        <p:nvSpPr>
          <p:cNvPr id="6" name="Rectangle 5">
            <a:extLst>
              <a:ext uri="{FF2B5EF4-FFF2-40B4-BE49-F238E27FC236}">
                <a16:creationId xmlns:a16="http://schemas.microsoft.com/office/drawing/2014/main" xmlns="" id="{4B0597BF-048D-460D-A403-564D8C613713}"/>
              </a:ext>
            </a:extLst>
          </p:cNvPr>
          <p:cNvSpPr/>
          <p:nvPr/>
        </p:nvSpPr>
        <p:spPr>
          <a:xfrm>
            <a:off x="6279126" y="3433481"/>
            <a:ext cx="1710813" cy="6710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AURIN</a:t>
            </a:r>
          </a:p>
        </p:txBody>
      </p:sp>
      <p:sp>
        <p:nvSpPr>
          <p:cNvPr id="7" name="Rectangle 6">
            <a:extLst>
              <a:ext uri="{FF2B5EF4-FFF2-40B4-BE49-F238E27FC236}">
                <a16:creationId xmlns:a16="http://schemas.microsoft.com/office/drawing/2014/main" xmlns="" id="{0ECA8F95-7DE0-4027-9EC2-87731A75C16D}"/>
              </a:ext>
            </a:extLst>
          </p:cNvPr>
          <p:cNvSpPr/>
          <p:nvPr/>
        </p:nvSpPr>
        <p:spPr>
          <a:xfrm>
            <a:off x="9193161" y="3429000"/>
            <a:ext cx="1710813" cy="6710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err="1"/>
              <a:t>HomeMods</a:t>
            </a:r>
            <a:endParaRPr lang="en-AU" dirty="0"/>
          </a:p>
        </p:txBody>
      </p:sp>
    </p:spTree>
    <p:extLst>
      <p:ext uri="{BB962C8B-B14F-4D97-AF65-F5344CB8AC3E}">
        <p14:creationId xmlns:p14="http://schemas.microsoft.com/office/powerpoint/2010/main" val="2983469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033FAE-3BAB-486B-82CD-B3E61AF4BFDF}"/>
              </a:ext>
            </a:extLst>
          </p:cNvPr>
          <p:cNvSpPr>
            <a:spLocks noGrp="1"/>
          </p:cNvSpPr>
          <p:nvPr>
            <p:ph type="title"/>
          </p:nvPr>
        </p:nvSpPr>
        <p:spPr/>
        <p:txBody>
          <a:bodyPr/>
          <a:lstStyle/>
          <a:p>
            <a:r>
              <a:rPr lang="en-AU" dirty="0" smtClean="0"/>
              <a:t>        </a:t>
            </a:r>
            <a:endParaRPr lang="en-AU" dirty="0"/>
          </a:p>
        </p:txBody>
      </p:sp>
      <p:pic>
        <p:nvPicPr>
          <p:cNvPr id="15" name="Content Placeholder 14">
            <a:extLst>
              <a:ext uri="{FF2B5EF4-FFF2-40B4-BE49-F238E27FC236}">
                <a16:creationId xmlns:a16="http://schemas.microsoft.com/office/drawing/2014/main" xmlns="" id="{E5EE74BD-AE80-4B6B-9036-EA5A2D6C204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08692" y="3516026"/>
            <a:ext cx="4572000" cy="952500"/>
          </a:xfrm>
        </p:spPr>
      </p:pic>
      <p:pic>
        <p:nvPicPr>
          <p:cNvPr id="5" name="Picture 4" descr="A close up of an insect&#10;&#10;Description generated with high confidence">
            <a:extLst>
              <a:ext uri="{FF2B5EF4-FFF2-40B4-BE49-F238E27FC236}">
                <a16:creationId xmlns:a16="http://schemas.microsoft.com/office/drawing/2014/main" xmlns="" id="{9B2837EA-7EAD-4DCC-B5D7-4B12028BA6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915" y="157162"/>
            <a:ext cx="2916316" cy="2333053"/>
          </a:xfrm>
          <a:prstGeom prst="rect">
            <a:avLst/>
          </a:prstGeom>
        </p:spPr>
      </p:pic>
      <p:pic>
        <p:nvPicPr>
          <p:cNvPr id="7" name="Picture 6" descr="A person holding a sign&#10;&#10;Description generated with high confidence">
            <a:extLst>
              <a:ext uri="{FF2B5EF4-FFF2-40B4-BE49-F238E27FC236}">
                <a16:creationId xmlns:a16="http://schemas.microsoft.com/office/drawing/2014/main" xmlns="" id="{5AC35103-BD14-4330-831F-D4D64C4EDC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422" y="2625152"/>
            <a:ext cx="2916316" cy="3686748"/>
          </a:xfrm>
          <a:prstGeom prst="rect">
            <a:avLst/>
          </a:prstGeom>
        </p:spPr>
      </p:pic>
      <p:pic>
        <p:nvPicPr>
          <p:cNvPr id="9" name="Picture 8">
            <a:extLst>
              <a:ext uri="{FF2B5EF4-FFF2-40B4-BE49-F238E27FC236}">
                <a16:creationId xmlns:a16="http://schemas.microsoft.com/office/drawing/2014/main" xmlns="" id="{FB8DE728-C668-4E1C-BED4-B99EDAAFD0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4630" y="1771750"/>
            <a:ext cx="3900114" cy="1657250"/>
          </a:xfrm>
          <a:prstGeom prst="rect">
            <a:avLst/>
          </a:prstGeom>
        </p:spPr>
      </p:pic>
      <p:pic>
        <p:nvPicPr>
          <p:cNvPr id="11" name="Picture 10" descr="A picture containing clipart&#10;&#10;Description generated with very high confidence">
            <a:extLst>
              <a:ext uri="{FF2B5EF4-FFF2-40B4-BE49-F238E27FC236}">
                <a16:creationId xmlns:a16="http://schemas.microsoft.com/office/drawing/2014/main" xmlns="" id="{BA8A0041-E211-4DCE-8298-D306D5BC65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4630" y="4756774"/>
            <a:ext cx="7620000" cy="1905000"/>
          </a:xfrm>
          <a:prstGeom prst="rect">
            <a:avLst/>
          </a:prstGeom>
        </p:spPr>
      </p:pic>
      <p:pic>
        <p:nvPicPr>
          <p:cNvPr id="13" name="Picture 12">
            <a:extLst>
              <a:ext uri="{FF2B5EF4-FFF2-40B4-BE49-F238E27FC236}">
                <a16:creationId xmlns:a16="http://schemas.microsoft.com/office/drawing/2014/main" xmlns="" id="{8330B387-365D-4E22-9ABE-D2119A78D3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0692" y="927664"/>
            <a:ext cx="2540000" cy="1905000"/>
          </a:xfrm>
          <a:prstGeom prst="rect">
            <a:avLst/>
          </a:prstGeom>
        </p:spPr>
      </p:pic>
      <p:pic>
        <p:nvPicPr>
          <p:cNvPr id="18" name="Picture 17">
            <a:extLst>
              <a:ext uri="{FF2B5EF4-FFF2-40B4-BE49-F238E27FC236}">
                <a16:creationId xmlns:a16="http://schemas.microsoft.com/office/drawing/2014/main" xmlns="" id="{99984287-146F-4886-8E57-4239044B364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94687" y="325178"/>
            <a:ext cx="2171793" cy="1447100"/>
          </a:xfrm>
          <a:prstGeom prst="rect">
            <a:avLst/>
          </a:prstGeom>
        </p:spPr>
      </p:pic>
      <p:pic>
        <p:nvPicPr>
          <p:cNvPr id="20" name="Picture 19">
            <a:extLst>
              <a:ext uri="{FF2B5EF4-FFF2-40B4-BE49-F238E27FC236}">
                <a16:creationId xmlns:a16="http://schemas.microsoft.com/office/drawing/2014/main" xmlns="" id="{5B4409CA-DE18-4134-8F1F-59B13F6A07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16594" y="3723213"/>
            <a:ext cx="2728451" cy="952500"/>
          </a:xfrm>
          <a:prstGeom prst="rect">
            <a:avLst/>
          </a:prstGeom>
        </p:spPr>
      </p:pic>
    </p:spTree>
    <p:extLst>
      <p:ext uri="{BB962C8B-B14F-4D97-AF65-F5344CB8AC3E}">
        <p14:creationId xmlns:p14="http://schemas.microsoft.com/office/powerpoint/2010/main" val="2853079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0E02442B-BFCE-4D94-A053-748333A3C5C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36008" cy="6857998"/>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srgbClr val="FFFFFF"/>
              </a:solidFill>
              <a:latin typeface="Calibri" panose="020F0502020204030204"/>
            </a:endParaRPr>
          </a:p>
        </p:txBody>
      </p:sp>
      <p:pic>
        <p:nvPicPr>
          <p:cNvPr id="5" name="Content Placeholder 4" descr="A close up of text on a white background&#10;&#10;Description generated with high confidence">
            <a:extLst>
              <a:ext uri="{FF2B5EF4-FFF2-40B4-BE49-F238E27FC236}">
                <a16:creationId xmlns:a16="http://schemas.microsoft.com/office/drawing/2014/main" xmlns="" id="{BC73DF68-2A34-4CCC-9C9F-E2E5E502A8EB}"/>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886" r="1" b="1"/>
          <a:stretch/>
        </p:blipFill>
        <p:spPr>
          <a:xfrm>
            <a:off x="5276088" y="640082"/>
            <a:ext cx="6276250" cy="5577838"/>
          </a:xfrm>
          <a:prstGeom prst="rect">
            <a:avLst/>
          </a:prstGeom>
          <a:effectLst/>
        </p:spPr>
      </p:pic>
      <p:sp>
        <p:nvSpPr>
          <p:cNvPr id="2" name="Title 1">
            <a:extLst>
              <a:ext uri="{FF2B5EF4-FFF2-40B4-BE49-F238E27FC236}">
                <a16:creationId xmlns:a16="http://schemas.microsoft.com/office/drawing/2014/main" xmlns="" id="{EF6C988F-2C97-4872-A296-915A46F366CD}"/>
              </a:ext>
            </a:extLst>
          </p:cNvPr>
          <p:cNvSpPr>
            <a:spLocks noGrp="1"/>
          </p:cNvSpPr>
          <p:nvPr>
            <p:ph type="title"/>
          </p:nvPr>
        </p:nvSpPr>
        <p:spPr>
          <a:xfrm>
            <a:off x="648929" y="629266"/>
            <a:ext cx="3667039" cy="1676603"/>
          </a:xfrm>
        </p:spPr>
        <p:txBody>
          <a:bodyPr vert="horz" lIns="91440" tIns="45720" rIns="91440" bIns="45720" rtlCol="0" anchor="ctr">
            <a:normAutofit/>
          </a:bodyPr>
          <a:lstStyle/>
          <a:p>
            <a:r>
              <a:rPr lang="en-US" sz="3600" dirty="0">
                <a:solidFill>
                  <a:schemeClr val="bg1"/>
                </a:solidFill>
              </a:rPr>
              <a:t>(Next) frontier(s) for APO?</a:t>
            </a:r>
          </a:p>
        </p:txBody>
      </p:sp>
      <p:sp>
        <p:nvSpPr>
          <p:cNvPr id="7" name="Content Placeholder 6">
            <a:extLst>
              <a:ext uri="{FF2B5EF4-FFF2-40B4-BE49-F238E27FC236}">
                <a16:creationId xmlns:a16="http://schemas.microsoft.com/office/drawing/2014/main" xmlns="" id="{31EA3E51-7907-40B8-9495-FA98484E6C3D}"/>
              </a:ext>
            </a:extLst>
          </p:cNvPr>
          <p:cNvSpPr>
            <a:spLocks noGrp="1"/>
          </p:cNvSpPr>
          <p:nvPr>
            <p:ph sz="half" idx="2"/>
          </p:nvPr>
        </p:nvSpPr>
        <p:spPr>
          <a:xfrm>
            <a:off x="198120" y="2438401"/>
            <a:ext cx="4117847" cy="3779520"/>
          </a:xfrm>
        </p:spPr>
        <p:txBody>
          <a:bodyPr vert="horz" lIns="91440" tIns="45720" rIns="91440" bIns="45720" rtlCol="0">
            <a:noAutofit/>
          </a:bodyPr>
          <a:lstStyle/>
          <a:p>
            <a:r>
              <a:rPr lang="en-US" dirty="0">
                <a:solidFill>
                  <a:schemeClr val="bg1"/>
                </a:solidFill>
              </a:rPr>
              <a:t>Researchers talking with researchers in same discipline</a:t>
            </a:r>
          </a:p>
          <a:p>
            <a:r>
              <a:rPr lang="en-US" dirty="0">
                <a:solidFill>
                  <a:schemeClr val="bg1"/>
                </a:solidFill>
              </a:rPr>
              <a:t>Researchers talking with researchers in different disciplines</a:t>
            </a:r>
          </a:p>
          <a:p>
            <a:r>
              <a:rPr lang="en-US" dirty="0">
                <a:solidFill>
                  <a:schemeClr val="bg1"/>
                </a:solidFill>
              </a:rPr>
              <a:t>Researchers &amp; ‘interested citizens’ talking</a:t>
            </a:r>
          </a:p>
          <a:p>
            <a:r>
              <a:rPr lang="en-US" dirty="0">
                <a:solidFill>
                  <a:schemeClr val="bg1"/>
                </a:solidFill>
              </a:rPr>
              <a:t>Researchers &amp; others talking</a:t>
            </a:r>
          </a:p>
        </p:txBody>
      </p:sp>
    </p:spTree>
    <p:extLst>
      <p:ext uri="{BB962C8B-B14F-4D97-AF65-F5344CB8AC3E}">
        <p14:creationId xmlns:p14="http://schemas.microsoft.com/office/powerpoint/2010/main" val="886801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erson wearing a suit and tie&#10;&#10;Description generated with very high confidence">
            <a:extLst>
              <a:ext uri="{FF2B5EF4-FFF2-40B4-BE49-F238E27FC236}">
                <a16:creationId xmlns:a16="http://schemas.microsoft.com/office/drawing/2014/main" xmlns="" id="{34FFCD37-78A2-4F94-9594-E88CEBC1B25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10" name="Down Arrow 7">
            <a:extLst>
              <a:ext uri="{FF2B5EF4-FFF2-40B4-BE49-F238E27FC236}">
                <a16:creationId xmlns:a16="http://schemas.microsoft.com/office/drawing/2014/main" xmlns="" id="{B547373F-AF2E-4907-B442-9F902B387FD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F8467E35-DF68-45C6-9C48-393F58275976}"/>
              </a:ext>
            </a:extLst>
          </p:cNvPr>
          <p:cNvSpPr>
            <a:spLocks noGrp="1"/>
          </p:cNvSpPr>
          <p:nvPr>
            <p:ph type="title"/>
          </p:nvPr>
        </p:nvSpPr>
        <p:spPr>
          <a:xfrm>
            <a:off x="581026" y="190500"/>
            <a:ext cx="3552823" cy="3009899"/>
          </a:xfrm>
          <a:noFill/>
        </p:spPr>
        <p:txBody>
          <a:bodyPr vert="horz" lIns="91440" tIns="45720" rIns="91440" bIns="45720" rtlCol="0" anchor="ctr">
            <a:normAutofit/>
          </a:bodyPr>
          <a:lstStyle/>
          <a:p>
            <a:pPr algn="ctr"/>
            <a:r>
              <a:rPr lang="en-US" sz="2800" dirty="0">
                <a:solidFill>
                  <a:schemeClr val="bg1"/>
                </a:solidFill>
              </a:rPr>
              <a:t>(How) might we take APO into a more public sphere….? </a:t>
            </a:r>
          </a:p>
        </p:txBody>
      </p:sp>
      <p:sp>
        <p:nvSpPr>
          <p:cNvPr id="6" name="Speech Bubble: Oval 5">
            <a:extLst>
              <a:ext uri="{FF2B5EF4-FFF2-40B4-BE49-F238E27FC236}">
                <a16:creationId xmlns:a16="http://schemas.microsoft.com/office/drawing/2014/main" xmlns="" id="{C55CD7E1-BA01-4278-800F-8EC22CD3432A}"/>
              </a:ext>
            </a:extLst>
          </p:cNvPr>
          <p:cNvSpPr/>
          <p:nvPr/>
        </p:nvSpPr>
        <p:spPr>
          <a:xfrm>
            <a:off x="8427700" y="190501"/>
            <a:ext cx="3764280" cy="2758440"/>
          </a:xfrm>
          <a:prstGeom prst="wedgeEllipseCallou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4400" dirty="0">
                <a:solidFill>
                  <a:schemeClr val="tx1"/>
                </a:solidFill>
              </a:rPr>
              <a:t>Make debate great again!</a:t>
            </a:r>
          </a:p>
        </p:txBody>
      </p:sp>
    </p:spTree>
    <p:extLst>
      <p:ext uri="{BB962C8B-B14F-4D97-AF65-F5344CB8AC3E}">
        <p14:creationId xmlns:p14="http://schemas.microsoft.com/office/powerpoint/2010/main" val="1721936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2A8AA5BC-4F7A-4226-8F99-6D824B226A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3E5445C6-DD42-4979-86FF-03730E8C6DB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45000665-DFC7-417E-8FD7-516A0F15C975}"/>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D84DFCC5-61D7-46E1-80D1-1FA3CF97E4C7}"/>
              </a:ext>
            </a:extLst>
          </p:cNvPr>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b="1" kern="1200">
                <a:solidFill>
                  <a:schemeClr val="tx1"/>
                </a:solidFill>
                <a:effectLst>
                  <a:outerShdw blurRad="38100" dist="38100" dir="2700000" algn="tl">
                    <a:srgbClr val="000000">
                      <a:alpha val="43137"/>
                    </a:srgbClr>
                  </a:outerShdw>
                </a:effectLst>
                <a:latin typeface="+mj-lt"/>
                <a:ea typeface="+mj-ea"/>
                <a:cs typeface="+mj-cs"/>
              </a:rPr>
              <a:t>Partner with other platforms &amp; organisations?</a:t>
            </a:r>
          </a:p>
        </p:txBody>
      </p:sp>
    </p:spTree>
    <p:extLst>
      <p:ext uri="{BB962C8B-B14F-4D97-AF65-F5344CB8AC3E}">
        <p14:creationId xmlns:p14="http://schemas.microsoft.com/office/powerpoint/2010/main" val="292860744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D34B00F-05D5-41F0-BE32-CE79B14D5A94}"/>
              </a:ext>
            </a:extLst>
          </p:cNvPr>
          <p:cNvSpPr>
            <a:spLocks noGrp="1"/>
          </p:cNvSpPr>
          <p:nvPr>
            <p:ph type="title"/>
          </p:nvPr>
        </p:nvSpPr>
        <p:spPr>
          <a:xfrm>
            <a:off x="838200" y="365126"/>
            <a:ext cx="10515600" cy="814746"/>
          </a:xfrm>
        </p:spPr>
        <p:txBody>
          <a:bodyPr/>
          <a:lstStyle/>
          <a:p>
            <a:r>
              <a:rPr lang="en-AU" dirty="0"/>
              <a:t>MiVote</a:t>
            </a:r>
          </a:p>
        </p:txBody>
      </p:sp>
      <p:pic>
        <p:nvPicPr>
          <p:cNvPr id="7" name="Content Placeholder 6">
            <a:extLst>
              <a:ext uri="{FF2B5EF4-FFF2-40B4-BE49-F238E27FC236}">
                <a16:creationId xmlns:a16="http://schemas.microsoft.com/office/drawing/2014/main" xmlns="" id="{A448D734-E950-4C15-91BF-B5B82D909929}"/>
              </a:ext>
            </a:extLst>
          </p:cNvPr>
          <p:cNvPicPr>
            <a:picLocks noGrp="1" noChangeAspect="1"/>
          </p:cNvPicPr>
          <p:nvPr>
            <p:ph sz="half" idx="1"/>
          </p:nvPr>
        </p:nvPicPr>
        <p:blipFill>
          <a:blip r:embed="rId2"/>
          <a:stretch>
            <a:fillRect/>
          </a:stretch>
        </p:blipFill>
        <p:spPr>
          <a:xfrm>
            <a:off x="324465" y="1460091"/>
            <a:ext cx="6843251" cy="4716872"/>
          </a:xfrm>
          <a:prstGeom prst="rect">
            <a:avLst/>
          </a:prstGeom>
        </p:spPr>
      </p:pic>
      <p:sp>
        <p:nvSpPr>
          <p:cNvPr id="6" name="Content Placeholder 5">
            <a:extLst>
              <a:ext uri="{FF2B5EF4-FFF2-40B4-BE49-F238E27FC236}">
                <a16:creationId xmlns:a16="http://schemas.microsoft.com/office/drawing/2014/main" xmlns="" id="{9C176AE9-895F-47D4-B9CD-034C229E2215}"/>
              </a:ext>
            </a:extLst>
          </p:cNvPr>
          <p:cNvSpPr>
            <a:spLocks noGrp="1"/>
          </p:cNvSpPr>
          <p:nvPr>
            <p:ph sz="half" idx="2"/>
          </p:nvPr>
        </p:nvSpPr>
        <p:spPr>
          <a:xfrm>
            <a:off x="7285702" y="1825625"/>
            <a:ext cx="4068097" cy="4351338"/>
          </a:xfrm>
        </p:spPr>
        <p:txBody>
          <a:bodyPr/>
          <a:lstStyle/>
          <a:p>
            <a:pPr marL="0" indent="0">
              <a:buNone/>
            </a:pPr>
            <a:r>
              <a:rPr lang="en-AU" b="1" dirty="0">
                <a:effectLst/>
              </a:rPr>
              <a:t>There are over 24 million things required for true democracy to exist in Australia.</a:t>
            </a:r>
          </a:p>
          <a:p>
            <a:pPr marL="0" indent="0">
              <a:buNone/>
            </a:pPr>
            <a:r>
              <a:rPr lang="en-AU" b="1" dirty="0">
                <a:effectLst/>
              </a:rPr>
              <a:t>Your voice is one of them.</a:t>
            </a:r>
          </a:p>
          <a:p>
            <a:pPr marL="0" indent="0">
              <a:buNone/>
            </a:pPr>
            <a:r>
              <a:rPr lang="en-AU" b="1" i="1" dirty="0">
                <a:solidFill>
                  <a:schemeClr val="accent1"/>
                </a:solidFill>
              </a:rPr>
              <a:t>You choose the issue</a:t>
            </a:r>
          </a:p>
          <a:p>
            <a:pPr marL="0" indent="0">
              <a:buNone/>
            </a:pPr>
            <a:r>
              <a:rPr lang="en-AU" b="1" i="1" dirty="0">
                <a:solidFill>
                  <a:schemeClr val="accent1"/>
                </a:solidFill>
                <a:effectLst/>
              </a:rPr>
              <a:t>They tell you facts</a:t>
            </a:r>
          </a:p>
          <a:p>
            <a:pPr marL="0" indent="0">
              <a:buNone/>
            </a:pPr>
            <a:r>
              <a:rPr lang="en-AU" b="1" i="1" dirty="0">
                <a:solidFill>
                  <a:schemeClr val="accent1"/>
                </a:solidFill>
              </a:rPr>
              <a:t>You vote</a:t>
            </a:r>
            <a:endParaRPr lang="en-AU" b="1" i="1" dirty="0">
              <a:solidFill>
                <a:schemeClr val="accent1"/>
              </a:solidFill>
              <a:effectLst/>
            </a:endParaRPr>
          </a:p>
          <a:p>
            <a:pPr marL="0" indent="0">
              <a:buNone/>
            </a:pPr>
            <a:endParaRPr lang="en-AU" b="1" dirty="0"/>
          </a:p>
          <a:p>
            <a:pPr marL="0" indent="0">
              <a:buNone/>
            </a:pPr>
            <a:endParaRPr lang="en-AU" b="1" dirty="0">
              <a:effectLst/>
            </a:endParaRPr>
          </a:p>
          <a:p>
            <a:endParaRPr lang="en-AU" dirty="0"/>
          </a:p>
        </p:txBody>
      </p:sp>
    </p:spTree>
    <p:extLst>
      <p:ext uri="{BB962C8B-B14F-4D97-AF65-F5344CB8AC3E}">
        <p14:creationId xmlns:p14="http://schemas.microsoft.com/office/powerpoint/2010/main" val="2338574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E9368F-A309-4D8C-ACB3-5458F0139864}"/>
              </a:ext>
            </a:extLst>
          </p:cNvPr>
          <p:cNvSpPr>
            <a:spLocks noGrp="1"/>
          </p:cNvSpPr>
          <p:nvPr>
            <p:ph type="title"/>
          </p:nvPr>
        </p:nvSpPr>
        <p:spPr>
          <a:xfrm>
            <a:off x="838200" y="365126"/>
            <a:ext cx="10515600" cy="755752"/>
          </a:xfrm>
        </p:spPr>
        <p:txBody>
          <a:bodyPr/>
          <a:lstStyle/>
          <a:p>
            <a:r>
              <a:rPr lang="en-AU" dirty="0"/>
              <a:t>OurSay</a:t>
            </a:r>
          </a:p>
        </p:txBody>
      </p:sp>
      <p:pic>
        <p:nvPicPr>
          <p:cNvPr id="5" name="Content Placeholder 4">
            <a:extLst>
              <a:ext uri="{FF2B5EF4-FFF2-40B4-BE49-F238E27FC236}">
                <a16:creationId xmlns:a16="http://schemas.microsoft.com/office/drawing/2014/main" xmlns="" id="{A5A7A3EA-DA0F-4652-9482-96AE6C55844D}"/>
              </a:ext>
            </a:extLst>
          </p:cNvPr>
          <p:cNvPicPr>
            <a:picLocks noGrp="1" noChangeAspect="1"/>
          </p:cNvPicPr>
          <p:nvPr>
            <p:ph sz="half" idx="1"/>
          </p:nvPr>
        </p:nvPicPr>
        <p:blipFill>
          <a:blip r:embed="rId2"/>
          <a:stretch>
            <a:fillRect/>
          </a:stretch>
        </p:blipFill>
        <p:spPr>
          <a:xfrm>
            <a:off x="449705" y="1415845"/>
            <a:ext cx="6835515" cy="4626179"/>
          </a:xfrm>
          <a:prstGeom prst="rect">
            <a:avLst/>
          </a:prstGeom>
        </p:spPr>
      </p:pic>
      <p:sp>
        <p:nvSpPr>
          <p:cNvPr id="4" name="Content Placeholder 3">
            <a:extLst>
              <a:ext uri="{FF2B5EF4-FFF2-40B4-BE49-F238E27FC236}">
                <a16:creationId xmlns:a16="http://schemas.microsoft.com/office/drawing/2014/main" xmlns="" id="{3CFD8B25-BBB9-4518-9A4C-1AC161385AD5}"/>
              </a:ext>
            </a:extLst>
          </p:cNvPr>
          <p:cNvSpPr>
            <a:spLocks noGrp="1"/>
          </p:cNvSpPr>
          <p:nvPr>
            <p:ph sz="half" idx="2"/>
          </p:nvPr>
        </p:nvSpPr>
        <p:spPr>
          <a:xfrm>
            <a:off x="7570033" y="616257"/>
            <a:ext cx="4172262" cy="5876618"/>
          </a:xfrm>
        </p:spPr>
        <p:txBody>
          <a:bodyPr/>
          <a:lstStyle/>
          <a:p>
            <a:pPr marL="0" indent="0">
              <a:buNone/>
            </a:pPr>
            <a:r>
              <a:rPr lang="en-AU" b="1" dirty="0"/>
              <a:t>Online Engagement</a:t>
            </a:r>
            <a:br>
              <a:rPr lang="en-AU" b="1" dirty="0"/>
            </a:br>
            <a:r>
              <a:rPr lang="en-AU" b="1" dirty="0"/>
              <a:t>for decisions that matter.</a:t>
            </a:r>
          </a:p>
          <a:p>
            <a:pPr marL="0" indent="0">
              <a:buNone/>
            </a:pPr>
            <a:r>
              <a:rPr lang="en-AU" dirty="0"/>
              <a:t>Reach more people, hold conversations, gather insights,</a:t>
            </a:r>
            <a:br>
              <a:rPr lang="en-AU" dirty="0"/>
            </a:br>
            <a:r>
              <a:rPr lang="en-AU" dirty="0"/>
              <a:t>make decisions. Quickly and effectively. </a:t>
            </a:r>
          </a:p>
          <a:p>
            <a:pPr marL="0" indent="0">
              <a:buNone/>
            </a:pPr>
            <a:endParaRPr lang="en-AU" dirty="0"/>
          </a:p>
          <a:p>
            <a:pPr marL="0" indent="0">
              <a:buNone/>
            </a:pPr>
            <a:r>
              <a:rPr lang="en-AU" b="1" i="1" dirty="0">
                <a:solidFill>
                  <a:schemeClr val="accent1"/>
                </a:solidFill>
              </a:rPr>
              <a:t>Hired by decision-makers</a:t>
            </a:r>
          </a:p>
          <a:p>
            <a:pPr marL="0" indent="0">
              <a:buNone/>
            </a:pPr>
            <a:r>
              <a:rPr lang="en-AU" b="1" i="1" dirty="0">
                <a:solidFill>
                  <a:schemeClr val="accent1"/>
                </a:solidFill>
              </a:rPr>
              <a:t>Give facts</a:t>
            </a:r>
          </a:p>
          <a:p>
            <a:pPr marL="0" indent="0">
              <a:buNone/>
            </a:pPr>
            <a:r>
              <a:rPr lang="en-AU" b="1" i="1" dirty="0">
                <a:solidFill>
                  <a:schemeClr val="accent1"/>
                </a:solidFill>
              </a:rPr>
              <a:t>Community gives feed</a:t>
            </a:r>
          </a:p>
          <a:p>
            <a:pPr marL="0" indent="0">
              <a:buNone/>
            </a:pPr>
            <a:r>
              <a:rPr lang="en-AU" b="1" i="1" dirty="0">
                <a:solidFill>
                  <a:schemeClr val="accent1"/>
                </a:solidFill>
              </a:rPr>
              <a:t>Decision-makers use that information</a:t>
            </a:r>
          </a:p>
          <a:p>
            <a:pPr marL="0" indent="0">
              <a:buNone/>
            </a:pPr>
            <a:endParaRPr lang="en-AU" dirty="0"/>
          </a:p>
          <a:p>
            <a:endParaRPr lang="en-AU" dirty="0"/>
          </a:p>
        </p:txBody>
      </p:sp>
    </p:spTree>
    <p:extLst>
      <p:ext uri="{BB962C8B-B14F-4D97-AF65-F5344CB8AC3E}">
        <p14:creationId xmlns:p14="http://schemas.microsoft.com/office/powerpoint/2010/main" val="4111706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A45E6D-2A96-40DE-A1E7-2DAACE29E18D}"/>
              </a:ext>
            </a:extLst>
          </p:cNvPr>
          <p:cNvSpPr>
            <a:spLocks noGrp="1"/>
          </p:cNvSpPr>
          <p:nvPr>
            <p:ph type="title"/>
          </p:nvPr>
        </p:nvSpPr>
        <p:spPr>
          <a:xfrm>
            <a:off x="274320" y="365125"/>
            <a:ext cx="11079480" cy="1325563"/>
          </a:xfrm>
        </p:spPr>
        <p:txBody>
          <a:bodyPr>
            <a:normAutofit fontScale="90000"/>
          </a:bodyPr>
          <a:lstStyle/>
          <a:p>
            <a:r>
              <a:rPr lang="en-AU" dirty="0"/>
              <a:t>The challenge is to make meaty info more accessible by tapping into existing interests &amp; media use?</a:t>
            </a:r>
          </a:p>
        </p:txBody>
      </p:sp>
      <p:sp>
        <p:nvSpPr>
          <p:cNvPr id="3" name="Content Placeholder 2">
            <a:extLst>
              <a:ext uri="{FF2B5EF4-FFF2-40B4-BE49-F238E27FC236}">
                <a16:creationId xmlns:a16="http://schemas.microsoft.com/office/drawing/2014/main" xmlns="" id="{B2BFC901-FE37-4911-9583-6DA72324B8AD}"/>
              </a:ext>
            </a:extLst>
          </p:cNvPr>
          <p:cNvSpPr>
            <a:spLocks noGrp="1"/>
          </p:cNvSpPr>
          <p:nvPr>
            <p:ph sz="half" idx="1"/>
          </p:nvPr>
        </p:nvSpPr>
        <p:spPr/>
        <p:txBody>
          <a:bodyPr/>
          <a:lstStyle/>
          <a:p>
            <a:r>
              <a:rPr lang="en-AU" dirty="0"/>
              <a:t>Like a meaty Herald Sun…..</a:t>
            </a:r>
          </a:p>
        </p:txBody>
      </p:sp>
      <p:pic>
        <p:nvPicPr>
          <p:cNvPr id="6" name="Content Placeholder 5" descr="A close up of a newspaper&#10;&#10;Description generated with high confidence">
            <a:extLst>
              <a:ext uri="{FF2B5EF4-FFF2-40B4-BE49-F238E27FC236}">
                <a16:creationId xmlns:a16="http://schemas.microsoft.com/office/drawing/2014/main" xmlns="" id="{EA395EC8-2120-4EB6-9792-9F916B324E5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099957" y="2253329"/>
            <a:ext cx="3438886" cy="4351338"/>
          </a:xfrm>
        </p:spPr>
      </p:pic>
      <p:pic>
        <p:nvPicPr>
          <p:cNvPr id="8" name="Content Placeholder 5" descr="A close up of a newspaper&#10;&#10;Description generated with high confidence">
            <a:extLst>
              <a:ext uri="{FF2B5EF4-FFF2-40B4-BE49-F238E27FC236}">
                <a16:creationId xmlns:a16="http://schemas.microsoft.com/office/drawing/2014/main" xmlns="" id="{FD51007B-409C-47FB-805D-10F4A5A8A5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9182" y="1976284"/>
            <a:ext cx="4307643" cy="4734232"/>
          </a:xfrm>
          <a:prstGeom prst="rect">
            <a:avLst/>
          </a:prstGeom>
        </p:spPr>
      </p:pic>
      <p:sp>
        <p:nvSpPr>
          <p:cNvPr id="10" name="Rectangle 9">
            <a:extLst>
              <a:ext uri="{FF2B5EF4-FFF2-40B4-BE49-F238E27FC236}">
                <a16:creationId xmlns:a16="http://schemas.microsoft.com/office/drawing/2014/main" xmlns="" id="{11C8C2C3-BDD3-4B12-B58F-19E4512721ED}"/>
              </a:ext>
            </a:extLst>
          </p:cNvPr>
          <p:cNvSpPr/>
          <p:nvPr/>
        </p:nvSpPr>
        <p:spPr>
          <a:xfrm>
            <a:off x="6682365" y="2889097"/>
            <a:ext cx="3618271" cy="3715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b="1" dirty="0"/>
              <a:t>Lets Talk Climate Change : </a:t>
            </a:r>
            <a:r>
              <a:rPr lang="en-AU" sz="2400" b="1" dirty="0">
                <a:solidFill>
                  <a:schemeClr val="bg1"/>
                </a:solidFill>
              </a:rPr>
              <a:t>Turnbull stresses the importance of weighing up different solutions</a:t>
            </a:r>
          </a:p>
          <a:p>
            <a:pPr algn="ctr"/>
            <a:endParaRPr lang="en-AU" sz="2400" b="1" dirty="0">
              <a:solidFill>
                <a:schemeClr val="bg1"/>
              </a:solidFill>
            </a:endParaRPr>
          </a:p>
          <a:p>
            <a:pPr algn="ctr"/>
            <a:endParaRPr lang="en-AU" sz="2400" b="1" dirty="0">
              <a:solidFill>
                <a:schemeClr val="bg1"/>
              </a:solidFill>
            </a:endParaRPr>
          </a:p>
          <a:p>
            <a:pPr algn="ctr"/>
            <a:endParaRPr lang="en-AU" sz="2400" b="1" dirty="0">
              <a:solidFill>
                <a:schemeClr val="bg1"/>
              </a:solidFill>
            </a:endParaRPr>
          </a:p>
          <a:p>
            <a:pPr algn="ctr"/>
            <a:endParaRPr lang="en-AU" sz="2400" b="1" dirty="0">
              <a:solidFill>
                <a:schemeClr val="bg1"/>
              </a:solidFill>
            </a:endParaRPr>
          </a:p>
        </p:txBody>
      </p:sp>
      <p:pic>
        <p:nvPicPr>
          <p:cNvPr id="12" name="Picture 11" descr="A person wearing glasses&#10;&#10;Description generated with very high confidence">
            <a:extLst>
              <a:ext uri="{FF2B5EF4-FFF2-40B4-BE49-F238E27FC236}">
                <a16:creationId xmlns:a16="http://schemas.microsoft.com/office/drawing/2014/main" xmlns="" id="{F5272EBE-AA94-4C18-AC6B-DCDA91FDA4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0900" y="5208879"/>
            <a:ext cx="1981200" cy="1115568"/>
          </a:xfrm>
          <a:prstGeom prst="rect">
            <a:avLst/>
          </a:prstGeom>
        </p:spPr>
      </p:pic>
    </p:spTree>
    <p:extLst>
      <p:ext uri="{BB962C8B-B14F-4D97-AF65-F5344CB8AC3E}">
        <p14:creationId xmlns:p14="http://schemas.microsoft.com/office/powerpoint/2010/main" val="4028276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2A8AA5BC-4F7A-4226-8F99-6D824B226A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3E5445C6-DD42-4979-86FF-03730E8C6DB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45000665-DFC7-417E-8FD7-516A0F15C975}"/>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80CF0BB9-3710-47FB-B5D8-2F3A037F70D4}"/>
              </a:ext>
            </a:extLst>
          </p:cNvPr>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kern="1200" dirty="0">
                <a:solidFill>
                  <a:schemeClr val="tx1"/>
                </a:solidFill>
                <a:latin typeface="+mj-lt"/>
                <a:ea typeface="+mj-ea"/>
                <a:cs typeface="+mj-cs"/>
              </a:rPr>
              <a:t>How might this happen?</a:t>
            </a:r>
          </a:p>
        </p:txBody>
      </p:sp>
    </p:spTree>
    <p:extLst>
      <p:ext uri="{BB962C8B-B14F-4D97-AF65-F5344CB8AC3E}">
        <p14:creationId xmlns:p14="http://schemas.microsoft.com/office/powerpoint/2010/main" val="38491480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C07FFF-842E-40A9-9732-120D8ABD4684}"/>
              </a:ext>
            </a:extLst>
          </p:cNvPr>
          <p:cNvSpPr>
            <a:spLocks noGrp="1"/>
          </p:cNvSpPr>
          <p:nvPr>
            <p:ph type="title"/>
          </p:nvPr>
        </p:nvSpPr>
        <p:spPr/>
        <p:txBody>
          <a:bodyPr/>
          <a:lstStyle/>
          <a:p>
            <a:endParaRPr lang="en-AU"/>
          </a:p>
        </p:txBody>
      </p:sp>
      <p:pic>
        <p:nvPicPr>
          <p:cNvPr id="5" name="Content Placeholder 4" descr="A picture containing metalware&#10;&#10;Description generated with high confidence">
            <a:extLst>
              <a:ext uri="{FF2B5EF4-FFF2-40B4-BE49-F238E27FC236}">
                <a16:creationId xmlns:a16="http://schemas.microsoft.com/office/drawing/2014/main" xmlns="" id="{CCD32D77-E9C7-458E-BBC9-B8F2E8DEA5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4379" y="734519"/>
            <a:ext cx="10148341" cy="5758356"/>
          </a:xfrm>
        </p:spPr>
      </p:pic>
    </p:spTree>
    <p:extLst>
      <p:ext uri="{BB962C8B-B14F-4D97-AF65-F5344CB8AC3E}">
        <p14:creationId xmlns:p14="http://schemas.microsoft.com/office/powerpoint/2010/main" val="437810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BAFD9E6-150C-42F1-8D57-17E66AE782B2}"/>
              </a:ext>
            </a:extLst>
          </p:cNvPr>
          <p:cNvSpPr>
            <a:spLocks noGrp="1"/>
          </p:cNvSpPr>
          <p:nvPr>
            <p:ph type="title"/>
          </p:nvPr>
        </p:nvSpPr>
        <p:spPr>
          <a:xfrm>
            <a:off x="838200" y="365125"/>
            <a:ext cx="10515600" cy="1153959"/>
          </a:xfrm>
        </p:spPr>
        <p:txBody>
          <a:bodyPr>
            <a:noAutofit/>
          </a:bodyPr>
          <a:lstStyle/>
          <a:p>
            <a:r>
              <a:rPr lang="en-AU" sz="2000" dirty="0"/>
              <a:t>What Adani means for Queensland. </a:t>
            </a:r>
            <a:br>
              <a:rPr lang="en-AU" sz="2000" dirty="0"/>
            </a:br>
            <a:r>
              <a:rPr lang="en-AU" sz="2000" b="1" dirty="0">
                <a:hlinkClick r:id="rId2"/>
              </a:rPr>
              <a:t>Infographic: here's exactly what Adani's Carmichael mine means for Queensland</a:t>
            </a:r>
            <a:r>
              <a:rPr lang="en-AU" sz="2000" b="1" dirty="0"/>
              <a:t> </a:t>
            </a:r>
            <a:br>
              <a:rPr lang="en-AU" sz="2000" b="1" dirty="0"/>
            </a:br>
            <a:r>
              <a:rPr lang="en-AU" sz="2000" dirty="0"/>
              <a:t>Michael Hopkin, The Conversation; Madeleine De Gabriele, The Conversation; Wes Mountain, The Conversation  24/11/2017</a:t>
            </a:r>
            <a:br>
              <a:rPr lang="en-AU" sz="2000" dirty="0"/>
            </a:br>
            <a:r>
              <a:rPr lang="en-AU" sz="2000" dirty="0"/>
              <a:t>One of the biggest issues in this Saturday's Queensland election is the controversial Carmichael coal mine. Our infographic breaks down what it means for Queensland, Australia and the world.</a:t>
            </a:r>
          </a:p>
        </p:txBody>
      </p:sp>
      <p:pic>
        <p:nvPicPr>
          <p:cNvPr id="6" name="Picture 5">
            <a:extLst>
              <a:ext uri="{FF2B5EF4-FFF2-40B4-BE49-F238E27FC236}">
                <a16:creationId xmlns:a16="http://schemas.microsoft.com/office/drawing/2014/main" xmlns="" id="{5F9BB918-9037-4560-A3F6-978245EC261A}"/>
              </a:ext>
            </a:extLst>
          </p:cNvPr>
          <p:cNvPicPr>
            <a:picLocks noChangeAspect="1"/>
          </p:cNvPicPr>
          <p:nvPr/>
        </p:nvPicPr>
        <p:blipFill>
          <a:blip r:embed="rId3"/>
          <a:stretch>
            <a:fillRect/>
          </a:stretch>
        </p:blipFill>
        <p:spPr>
          <a:xfrm>
            <a:off x="838200" y="1866818"/>
            <a:ext cx="10776155" cy="4991182"/>
          </a:xfrm>
          <a:prstGeom prst="rect">
            <a:avLst/>
          </a:prstGeom>
        </p:spPr>
      </p:pic>
    </p:spTree>
    <p:extLst>
      <p:ext uri="{BB962C8B-B14F-4D97-AF65-F5344CB8AC3E}">
        <p14:creationId xmlns:p14="http://schemas.microsoft.com/office/powerpoint/2010/main" val="3742897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CD7146-6EC1-48D8-83ED-FA5C4A9B71F9}"/>
              </a:ext>
            </a:extLst>
          </p:cNvPr>
          <p:cNvSpPr>
            <a:spLocks noGrp="1"/>
          </p:cNvSpPr>
          <p:nvPr>
            <p:ph type="title"/>
          </p:nvPr>
        </p:nvSpPr>
        <p:spPr/>
        <p:txBody>
          <a:bodyPr/>
          <a:lstStyle/>
          <a:p>
            <a:endParaRPr lang="en-AU" dirty="0"/>
          </a:p>
        </p:txBody>
      </p:sp>
      <p:pic>
        <p:nvPicPr>
          <p:cNvPr id="3" name="Picture 2">
            <a:extLst>
              <a:ext uri="{FF2B5EF4-FFF2-40B4-BE49-F238E27FC236}">
                <a16:creationId xmlns:a16="http://schemas.microsoft.com/office/drawing/2014/main" xmlns="" id="{F09B77FD-9391-4198-825E-5C703188258F}"/>
              </a:ext>
            </a:extLst>
          </p:cNvPr>
          <p:cNvPicPr>
            <a:picLocks noChangeAspect="1"/>
          </p:cNvPicPr>
          <p:nvPr/>
        </p:nvPicPr>
        <p:blipFill>
          <a:blip r:embed="rId2"/>
          <a:stretch>
            <a:fillRect/>
          </a:stretch>
        </p:blipFill>
        <p:spPr>
          <a:xfrm>
            <a:off x="5410200" y="789074"/>
            <a:ext cx="10220960" cy="5746484"/>
          </a:xfrm>
          <a:prstGeom prst="rect">
            <a:avLst/>
          </a:prstGeom>
        </p:spPr>
      </p:pic>
      <p:sp>
        <p:nvSpPr>
          <p:cNvPr id="4" name="TextBox 3">
            <a:extLst>
              <a:ext uri="{FF2B5EF4-FFF2-40B4-BE49-F238E27FC236}">
                <a16:creationId xmlns:a16="http://schemas.microsoft.com/office/drawing/2014/main" xmlns="" id="{11EE830E-8F42-48F4-9A20-059EBB26A479}"/>
              </a:ext>
            </a:extLst>
          </p:cNvPr>
          <p:cNvSpPr txBox="1"/>
          <p:nvPr/>
        </p:nvSpPr>
        <p:spPr>
          <a:xfrm>
            <a:off x="431801" y="2387600"/>
            <a:ext cx="6350000" cy="3939540"/>
          </a:xfrm>
          <a:prstGeom prst="rect">
            <a:avLst/>
          </a:prstGeom>
          <a:noFill/>
        </p:spPr>
        <p:txBody>
          <a:bodyPr wrap="square" rtlCol="0">
            <a:spAutoFit/>
          </a:bodyPr>
          <a:lstStyle/>
          <a:p>
            <a:r>
              <a:rPr lang="en-AU" sz="3200" dirty="0"/>
              <a:t>Out and about</a:t>
            </a:r>
          </a:p>
          <a:p>
            <a:r>
              <a:rPr lang="en-AU" sz="3200" dirty="0"/>
              <a:t>Mapping gay life in Britain</a:t>
            </a:r>
          </a:p>
          <a:p>
            <a:endParaRPr lang="en-AU" sz="3200" b="1" dirty="0"/>
          </a:p>
          <a:p>
            <a:r>
              <a:rPr lang="en-AU" dirty="0"/>
              <a:t>For a sense of where queer life is most visible, we scraped listings websites for the details of gay and lesbian organisations. These included everything from charities and church groups to social clubs and saunas. </a:t>
            </a:r>
          </a:p>
          <a:p>
            <a:endParaRPr lang="en-AU" sz="3200" b="1" dirty="0"/>
          </a:p>
          <a:p>
            <a:r>
              <a:rPr lang="en-AU" sz="3200" b="1" dirty="0"/>
              <a:t>12/11/2017</a:t>
            </a:r>
          </a:p>
          <a:p>
            <a:endParaRPr lang="en-AU" dirty="0"/>
          </a:p>
        </p:txBody>
      </p:sp>
      <p:pic>
        <p:nvPicPr>
          <p:cNvPr id="6" name="Picture 5" descr="A close up of a sign&#10;&#10;Description generated with very high confidence">
            <a:extLst>
              <a:ext uri="{FF2B5EF4-FFF2-40B4-BE49-F238E27FC236}">
                <a16:creationId xmlns:a16="http://schemas.microsoft.com/office/drawing/2014/main" xmlns="" id="{368FE145-667D-4B06-A37A-39CA9190D3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989" y="604043"/>
            <a:ext cx="3198811" cy="1325563"/>
          </a:xfrm>
          <a:prstGeom prst="rect">
            <a:avLst/>
          </a:prstGeom>
        </p:spPr>
      </p:pic>
    </p:spTree>
    <p:extLst>
      <p:ext uri="{BB962C8B-B14F-4D97-AF65-F5344CB8AC3E}">
        <p14:creationId xmlns:p14="http://schemas.microsoft.com/office/powerpoint/2010/main" val="2213440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E81AB6-277B-4E75-8EB4-5C250CA70135}"/>
              </a:ext>
            </a:extLst>
          </p:cNvPr>
          <p:cNvSpPr>
            <a:spLocks noGrp="1"/>
          </p:cNvSpPr>
          <p:nvPr>
            <p:ph type="title"/>
          </p:nvPr>
        </p:nvSpPr>
        <p:spPr>
          <a:xfrm>
            <a:off x="304800" y="365125"/>
            <a:ext cx="11607800" cy="1768475"/>
          </a:xfrm>
        </p:spPr>
        <p:txBody>
          <a:bodyPr>
            <a:normAutofit/>
          </a:bodyPr>
          <a:lstStyle/>
          <a:p>
            <a:r>
              <a:rPr lang="en-AU" sz="5400" b="1" i="1" dirty="0" err="1">
                <a:effectLst>
                  <a:outerShdw blurRad="38100" dist="38100" dir="2700000" algn="tl">
                    <a:srgbClr val="000000">
                      <a:alpha val="43137"/>
                    </a:srgbClr>
                  </a:outerShdw>
                </a:effectLst>
              </a:rPr>
              <a:t>InstAPO</a:t>
            </a:r>
            <a:endParaRPr lang="en-AU" sz="5400" b="1" i="1" dirty="0">
              <a:effectLst>
                <a:outerShdw blurRad="38100" dist="38100" dir="2700000" algn="tl">
                  <a:srgbClr val="000000">
                    <a:alpha val="43137"/>
                  </a:srgbClr>
                </a:outerShdw>
              </a:effectLst>
            </a:endParaRPr>
          </a:p>
        </p:txBody>
      </p:sp>
      <p:pic>
        <p:nvPicPr>
          <p:cNvPr id="4" name="Picture 3" descr="A close up of a sign&#10;&#10;Description generated with high confidence">
            <a:extLst>
              <a:ext uri="{FF2B5EF4-FFF2-40B4-BE49-F238E27FC236}">
                <a16:creationId xmlns:a16="http://schemas.microsoft.com/office/drawing/2014/main" xmlns="" id="{489E8282-B7AF-4AC6-98C5-276620EA75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0124" y="365125"/>
            <a:ext cx="3891916" cy="6386195"/>
          </a:xfrm>
          <a:prstGeom prst="rect">
            <a:avLst/>
          </a:prstGeom>
        </p:spPr>
      </p:pic>
    </p:spTree>
    <p:extLst>
      <p:ext uri="{BB962C8B-B14F-4D97-AF65-F5344CB8AC3E}">
        <p14:creationId xmlns:p14="http://schemas.microsoft.com/office/powerpoint/2010/main" val="1688194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electronics, indoor&#10;&#10;Description generated with very high confidence">
            <a:extLst>
              <a:ext uri="{FF2B5EF4-FFF2-40B4-BE49-F238E27FC236}">
                <a16:creationId xmlns:a16="http://schemas.microsoft.com/office/drawing/2014/main" xmlns="" id="{596580BF-3AA0-4CF2-BCED-C6E0168E12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500" y="252412"/>
            <a:ext cx="9525000" cy="6353175"/>
          </a:xfrm>
          <a:prstGeom prst="rect">
            <a:avLst/>
          </a:prstGeom>
        </p:spPr>
      </p:pic>
      <p:sp>
        <p:nvSpPr>
          <p:cNvPr id="2" name="TextBox 1">
            <a:extLst>
              <a:ext uri="{FF2B5EF4-FFF2-40B4-BE49-F238E27FC236}">
                <a16:creationId xmlns:a16="http://schemas.microsoft.com/office/drawing/2014/main" xmlns="" id="{35057A88-7930-4938-A943-D19992D78DB5}"/>
              </a:ext>
            </a:extLst>
          </p:cNvPr>
          <p:cNvSpPr txBox="1"/>
          <p:nvPr/>
        </p:nvSpPr>
        <p:spPr>
          <a:xfrm>
            <a:off x="132735" y="442452"/>
            <a:ext cx="2153265" cy="923330"/>
          </a:xfrm>
          <a:prstGeom prst="rect">
            <a:avLst/>
          </a:prstGeom>
          <a:noFill/>
        </p:spPr>
        <p:txBody>
          <a:bodyPr wrap="square" rtlCol="0">
            <a:spAutoFit/>
          </a:bodyPr>
          <a:lstStyle/>
          <a:p>
            <a:r>
              <a:rPr lang="en-AU" sz="5400" i="1" dirty="0">
                <a:effectLst>
                  <a:outerShdw blurRad="38100" dist="38100" dir="2700000" algn="tl">
                    <a:srgbClr val="000000">
                      <a:alpha val="43137"/>
                    </a:srgbClr>
                  </a:outerShdw>
                </a:effectLst>
              </a:rPr>
              <a:t>VRAPO</a:t>
            </a:r>
          </a:p>
        </p:txBody>
      </p:sp>
    </p:spTree>
    <p:extLst>
      <p:ext uri="{BB962C8B-B14F-4D97-AF65-F5344CB8AC3E}">
        <p14:creationId xmlns:p14="http://schemas.microsoft.com/office/powerpoint/2010/main" val="4019976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F923503B-46D3-4E98-B631-3C3377408281}"/>
              </a:ext>
            </a:extLst>
          </p:cNvPr>
          <p:cNvSpPr>
            <a:spLocks noGrp="1"/>
          </p:cNvSpPr>
          <p:nvPr>
            <p:ph type="title"/>
          </p:nvPr>
        </p:nvSpPr>
        <p:spPr>
          <a:xfrm>
            <a:off x="829781" y="2745736"/>
            <a:ext cx="3698803" cy="1366528"/>
          </a:xfrm>
          <a:solidFill>
            <a:schemeClr val="bg1">
              <a:alpha val="50000"/>
            </a:schemeClr>
          </a:solidFill>
          <a:ln w="25400" cap="sq">
            <a:solidFill>
              <a:schemeClr val="tx1"/>
            </a:solidFill>
            <a:miter lim="800000"/>
          </a:ln>
        </p:spPr>
        <p:txBody>
          <a:bodyPr>
            <a:normAutofit/>
          </a:bodyPr>
          <a:lstStyle/>
          <a:p>
            <a:pPr algn="ctr"/>
            <a:r>
              <a:rPr lang="en-AU" sz="4800" dirty="0"/>
              <a:t>Conclusion</a:t>
            </a:r>
          </a:p>
        </p:txBody>
      </p:sp>
      <p:sp>
        <p:nvSpPr>
          <p:cNvPr id="4" name="Content Placeholder 3">
            <a:extLst>
              <a:ext uri="{FF2B5EF4-FFF2-40B4-BE49-F238E27FC236}">
                <a16:creationId xmlns:a16="http://schemas.microsoft.com/office/drawing/2014/main" xmlns="" id="{AC0A524E-5ABA-44A0-B8AB-01D13EBA3D4E}"/>
              </a:ext>
            </a:extLst>
          </p:cNvPr>
          <p:cNvSpPr>
            <a:spLocks noGrp="1"/>
          </p:cNvSpPr>
          <p:nvPr>
            <p:ph idx="1"/>
          </p:nvPr>
        </p:nvSpPr>
        <p:spPr>
          <a:xfrm>
            <a:off x="5745480" y="802638"/>
            <a:ext cx="6050280" cy="5252722"/>
          </a:xfrm>
        </p:spPr>
        <p:txBody>
          <a:bodyPr anchor="ctr">
            <a:normAutofit/>
          </a:bodyPr>
          <a:lstStyle/>
          <a:p>
            <a:r>
              <a:rPr lang="en-AU" sz="3200" dirty="0">
                <a:solidFill>
                  <a:schemeClr val="bg1"/>
                </a:solidFill>
              </a:rPr>
              <a:t>APO already achieves excellence [5</a:t>
            </a:r>
            <a:r>
              <a:rPr lang="en-AU" sz="3200" baseline="30000" dirty="0">
                <a:solidFill>
                  <a:schemeClr val="bg1"/>
                </a:solidFill>
              </a:rPr>
              <a:t>th</a:t>
            </a:r>
            <a:r>
              <a:rPr lang="en-AU" sz="3200" dirty="0">
                <a:solidFill>
                  <a:schemeClr val="bg1"/>
                </a:solidFill>
              </a:rPr>
              <a:t> important repository in Aus &amp; 141 in World]</a:t>
            </a:r>
          </a:p>
          <a:p>
            <a:r>
              <a:rPr lang="en-AU" sz="3200" dirty="0">
                <a:solidFill>
                  <a:schemeClr val="bg1"/>
                </a:solidFill>
              </a:rPr>
              <a:t>Coupled with AURIN, ADA &amp; others -&gt; more excellence</a:t>
            </a:r>
          </a:p>
          <a:p>
            <a:r>
              <a:rPr lang="en-AU" sz="3200" dirty="0">
                <a:solidFill>
                  <a:schemeClr val="bg1"/>
                </a:solidFill>
              </a:rPr>
              <a:t>One next vision is to take APO into spaces end-users are already using &amp; to experiment with new end-user engagement spaces</a:t>
            </a:r>
          </a:p>
        </p:txBody>
      </p:sp>
    </p:spTree>
    <p:extLst>
      <p:ext uri="{BB962C8B-B14F-4D97-AF65-F5344CB8AC3E}">
        <p14:creationId xmlns:p14="http://schemas.microsoft.com/office/powerpoint/2010/main" val="35768456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3562</TotalTime>
  <Words>344</Words>
  <Application>Microsoft Macintosh PowerPoint</Application>
  <PresentationFormat>Widescreen</PresentationFormat>
  <Paragraphs>60</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Calibri</vt:lpstr>
      <vt:lpstr>Calibri Light</vt:lpstr>
      <vt:lpstr>Arial</vt:lpstr>
      <vt:lpstr>Office Theme</vt:lpstr>
      <vt:lpstr>Enabling inclusion in a digital democracy</vt:lpstr>
      <vt:lpstr>Linked semantic platforms for policy &amp; practice</vt:lpstr>
      <vt:lpstr>        </vt:lpstr>
      <vt:lpstr>(Next) frontier(s) for APO?</vt:lpstr>
      <vt:lpstr>(How) might we take APO into a more public sphere….? </vt:lpstr>
      <vt:lpstr>Partner with other platforms &amp; organisations?</vt:lpstr>
      <vt:lpstr>MiVote</vt:lpstr>
      <vt:lpstr>OurSay</vt:lpstr>
      <vt:lpstr>The challenge is to make meaty info more accessible by tapping into existing interests &amp; media use?</vt:lpstr>
      <vt:lpstr>How might this happen?</vt:lpstr>
      <vt:lpstr>PowerPoint Presentation</vt:lpstr>
      <vt:lpstr>What Adani means for Queensland.  Infographic: here's exactly what Adani's Carmichael mine means for Queensland  Michael Hopkin, The Conversation; Madeleine De Gabriele, The Conversation; Wes Mountain, The Conversation  24/11/2017 One of the biggest issues in this Saturday's Queensland election is the controversial Carmichael coal mine. Our infographic breaks down what it means for Queensland, Australia and the world.</vt:lpstr>
      <vt:lpstr>PowerPoint Presentation</vt:lpstr>
      <vt:lpstr>InstAPO</vt:lpstr>
      <vt:lpstr>PowerPoint Presentation</vt:lpstr>
      <vt:lpstr>Conclusion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Enabling engagement in a digital democracy</dc:title>
  <dc:creator>Jane Farmer</dc:creator>
  <cp:lastModifiedBy>Amanda Lawrence</cp:lastModifiedBy>
  <cp:revision>59</cp:revision>
  <dcterms:created xsi:type="dcterms:W3CDTF">2017-11-25T23:52:20Z</dcterms:created>
  <dcterms:modified xsi:type="dcterms:W3CDTF">2017-12-18T11:39:52Z</dcterms:modified>
</cp:coreProperties>
</file>